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handoutMasterIdLst>
    <p:handoutMasterId r:id="rId32"/>
  </p:handoutMasterIdLst>
  <p:sldIdLst>
    <p:sldId id="955" r:id="rId2"/>
    <p:sldId id="257" r:id="rId3"/>
    <p:sldId id="937" r:id="rId4"/>
    <p:sldId id="940" r:id="rId5"/>
    <p:sldId id="936" r:id="rId6"/>
    <p:sldId id="941" r:id="rId7"/>
    <p:sldId id="947" r:id="rId8"/>
    <p:sldId id="948" r:id="rId9"/>
    <p:sldId id="975" r:id="rId10"/>
    <p:sldId id="976" r:id="rId11"/>
    <p:sldId id="952" r:id="rId12"/>
    <p:sldId id="977" r:id="rId13"/>
    <p:sldId id="979" r:id="rId14"/>
    <p:sldId id="954" r:id="rId15"/>
    <p:sldId id="956" r:id="rId16"/>
    <p:sldId id="945" r:id="rId17"/>
    <p:sldId id="962" r:id="rId18"/>
    <p:sldId id="957" r:id="rId19"/>
    <p:sldId id="958" r:id="rId20"/>
    <p:sldId id="959" r:id="rId21"/>
    <p:sldId id="960" r:id="rId22"/>
    <p:sldId id="964" r:id="rId23"/>
    <p:sldId id="965" r:id="rId24"/>
    <p:sldId id="966" r:id="rId25"/>
    <p:sldId id="967" r:id="rId26"/>
    <p:sldId id="968" r:id="rId27"/>
    <p:sldId id="969" r:id="rId28"/>
    <p:sldId id="970" r:id="rId29"/>
    <p:sldId id="97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6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5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12" Type="http://schemas.openxmlformats.org/officeDocument/2006/relationships/image" Target="../media/image84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emf"/><Relationship Id="rId11" Type="http://schemas.openxmlformats.org/officeDocument/2006/relationships/image" Target="../media/image83.emf"/><Relationship Id="rId5" Type="http://schemas.openxmlformats.org/officeDocument/2006/relationships/image" Target="../media/image77.emf"/><Relationship Id="rId10" Type="http://schemas.openxmlformats.org/officeDocument/2006/relationships/image" Target="../media/image82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Relationship Id="rId14" Type="http://schemas.openxmlformats.org/officeDocument/2006/relationships/image" Target="../media/image8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32.emf"/><Relationship Id="rId7" Type="http://schemas.openxmlformats.org/officeDocument/2006/relationships/image" Target="../media/image90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emf"/><Relationship Id="rId5" Type="http://schemas.openxmlformats.org/officeDocument/2006/relationships/image" Target="../media/image33.emf"/><Relationship Id="rId4" Type="http://schemas.openxmlformats.org/officeDocument/2006/relationships/image" Target="../media/image8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8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92.emf"/><Relationship Id="rId7" Type="http://schemas.openxmlformats.org/officeDocument/2006/relationships/image" Target="../media/image63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0.png"/><Relationship Id="rId5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92.emf"/><Relationship Id="rId7" Type="http://schemas.openxmlformats.org/officeDocument/2006/relationships/image" Target="../media/image66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92.emf"/><Relationship Id="rId7" Type="http://schemas.openxmlformats.org/officeDocument/2006/relationships/image" Target="../media/image6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0.png"/><Relationship Id="rId11" Type="http://schemas.openxmlformats.org/officeDocument/2006/relationships/image" Target="../media/image98.emf"/><Relationship Id="rId5" Type="http://schemas.openxmlformats.org/officeDocument/2006/relationships/image" Target="../media/image730.png"/><Relationship Id="rId10" Type="http://schemas.openxmlformats.org/officeDocument/2006/relationships/image" Target="../media/image97.emf"/><Relationship Id="rId4" Type="http://schemas.openxmlformats.org/officeDocument/2006/relationships/image" Target="../media/image720.png"/><Relationship Id="rId9" Type="http://schemas.openxmlformats.org/officeDocument/2006/relationships/image" Target="../media/image9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32.emf"/><Relationship Id="rId7" Type="http://schemas.openxmlformats.org/officeDocument/2006/relationships/image" Target="../media/image90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emf"/><Relationship Id="rId5" Type="http://schemas.openxmlformats.org/officeDocument/2006/relationships/image" Target="../media/image33.emf"/><Relationship Id="rId10" Type="http://schemas.openxmlformats.org/officeDocument/2006/relationships/image" Target="../media/image100.emf"/><Relationship Id="rId4" Type="http://schemas.openxmlformats.org/officeDocument/2006/relationships/image" Target="../media/image88.emf"/><Relationship Id="rId9" Type="http://schemas.openxmlformats.org/officeDocument/2006/relationships/image" Target="../media/image9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nalu.readthedocs.io/en/latest/source/theory/advectionStabiliz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Suggested Homework #1 Discussion</a:t>
            </a:r>
          </a:p>
        </p:txBody>
      </p:sp>
    </p:spTree>
    <p:extLst>
      <p:ext uri="{BB962C8B-B14F-4D97-AF65-F5344CB8AC3E}">
        <p14:creationId xmlns:p14="http://schemas.microsoft.com/office/powerpoint/2010/main" val="27639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9F290FB-AA28-7C4E-8EE1-922645626C07}"/>
              </a:ext>
            </a:extLst>
          </p:cNvPr>
          <p:cNvSpPr/>
          <p:nvPr/>
        </p:nvSpPr>
        <p:spPr>
          <a:xfrm>
            <a:off x="5859172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A7870E-92D7-C14A-BA60-2A5D3DF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866581" y="41552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/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A373D-7386-E845-8693-D82C7217B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1564489"/>
                <a:ext cx="1739322" cy="522707"/>
              </a:xfrm>
              <a:prstGeom prst="rect">
                <a:avLst/>
              </a:prstGeom>
              <a:blipFill>
                <a:blip r:embed="rId2"/>
                <a:stretch>
                  <a:fillRect l="-217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/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F324EC-54CF-A248-9965-12E2F7953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2428075"/>
                <a:ext cx="1734001" cy="522707"/>
              </a:xfrm>
              <a:prstGeom prst="rect">
                <a:avLst/>
              </a:prstGeom>
              <a:blipFill>
                <a:blip r:embed="rId3"/>
                <a:stretch>
                  <a:fillRect l="-2190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/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F5D4-9295-074C-A706-C6468CE5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329166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/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E0981C-1C39-5847-B023-1BBD1A51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415524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/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D1FF1-1C34-C54F-8525-944D9456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018833"/>
                <a:ext cx="1802353" cy="522707"/>
              </a:xfrm>
              <a:prstGeom prst="rect">
                <a:avLst/>
              </a:prstGeom>
              <a:blipFill>
                <a:blip r:embed="rId6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/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F951B4-4F0E-4F4A-874B-F887149F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" y="5882420"/>
                <a:ext cx="1797030" cy="522707"/>
              </a:xfrm>
              <a:prstGeom prst="rect">
                <a:avLst/>
              </a:prstGeom>
              <a:blipFill>
                <a:blip r:embed="rId7"/>
                <a:stretch>
                  <a:fillRect l="-704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C82A7EF-C605-7C49-B866-9AFAA3493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670" y="1032033"/>
            <a:ext cx="4243232" cy="4737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A98C54-975B-4545-8544-22B2DA39B8A6}"/>
              </a:ext>
            </a:extLst>
          </p:cNvPr>
          <p:cNvSpPr txBox="1"/>
          <p:nvPr/>
        </p:nvSpPr>
        <p:spPr>
          <a:xfrm>
            <a:off x="6866581" y="2922329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system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693E69-4472-6846-88CF-4DDDF89BC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37" y="4416600"/>
            <a:ext cx="1739900" cy="241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61B395-40C4-B54C-8F10-26B88F5247C6}"/>
              </a:ext>
            </a:extLst>
          </p:cNvPr>
          <p:cNvSpPr txBox="1"/>
          <p:nvPr/>
        </p:nvSpPr>
        <p:spPr>
          <a:xfrm>
            <a:off x="6866581" y="1158844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assembled 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C1FD6-0ED8-2040-97D2-A3109879A7F3}"/>
              </a:ext>
            </a:extLst>
          </p:cNvPr>
          <p:cNvSpPr txBox="1"/>
          <p:nvPr/>
        </p:nvSpPr>
        <p:spPr>
          <a:xfrm>
            <a:off x="1616136" y="6482109"/>
            <a:ext cx="742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exact….. Linear basis exactly captures a quadratic solution</a:t>
            </a:r>
          </a:p>
        </p:txBody>
      </p:sp>
    </p:spTree>
    <p:extLst>
      <p:ext uri="{BB962C8B-B14F-4D97-AF65-F5344CB8AC3E}">
        <p14:creationId xmlns:p14="http://schemas.microsoft.com/office/powerpoint/2010/main" val="31920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 (New MMS)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40F613-8AC2-8A43-867E-9BCD2A9F11C4}"/>
              </a:ext>
            </a:extLst>
          </p:cNvPr>
          <p:cNvCxnSpPr/>
          <p:nvPr/>
        </p:nvCxnSpPr>
        <p:spPr>
          <a:xfrm flipV="1">
            <a:off x="8528013" y="2044823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293591-14BD-5F45-B84E-5FEC8DA3F5A5}"/>
              </a:ext>
            </a:extLst>
          </p:cNvPr>
          <p:cNvCxnSpPr/>
          <p:nvPr/>
        </p:nvCxnSpPr>
        <p:spPr>
          <a:xfrm flipV="1">
            <a:off x="5330328" y="2748131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706A34-D124-1749-B5F5-57EFA49651AF}"/>
              </a:ext>
            </a:extLst>
          </p:cNvPr>
          <p:cNvSpPr txBox="1"/>
          <p:nvPr/>
        </p:nvSpPr>
        <p:spPr>
          <a:xfrm>
            <a:off x="8510154" y="274813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30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FACF7-8080-7046-9BBA-6788C5661FA6}"/>
              </a:ext>
            </a:extLst>
          </p:cNvPr>
          <p:cNvSpPr txBox="1"/>
          <p:nvPr/>
        </p:nvSpPr>
        <p:spPr>
          <a:xfrm>
            <a:off x="5684727" y="286758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3x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78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 (New MMS)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40F613-8AC2-8A43-867E-9BCD2A9F11C4}"/>
              </a:ext>
            </a:extLst>
          </p:cNvPr>
          <p:cNvCxnSpPr/>
          <p:nvPr/>
        </p:nvCxnSpPr>
        <p:spPr>
          <a:xfrm flipV="1">
            <a:off x="8528013" y="2044823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293591-14BD-5F45-B84E-5FEC8DA3F5A5}"/>
              </a:ext>
            </a:extLst>
          </p:cNvPr>
          <p:cNvCxnSpPr/>
          <p:nvPr/>
        </p:nvCxnSpPr>
        <p:spPr>
          <a:xfrm flipV="1">
            <a:off x="5330328" y="2748131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706A34-D124-1749-B5F5-57EFA49651AF}"/>
              </a:ext>
            </a:extLst>
          </p:cNvPr>
          <p:cNvSpPr txBox="1"/>
          <p:nvPr/>
        </p:nvSpPr>
        <p:spPr>
          <a:xfrm>
            <a:off x="8510154" y="274813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30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FACF7-8080-7046-9BBA-6788C5661FA6}"/>
              </a:ext>
            </a:extLst>
          </p:cNvPr>
          <p:cNvSpPr txBox="1"/>
          <p:nvPr/>
        </p:nvSpPr>
        <p:spPr>
          <a:xfrm>
            <a:off x="5684727" y="286758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3x</a:t>
            </a:r>
            <a:r>
              <a:rPr lang="en-US" sz="2400" baseline="30000" dirty="0"/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A86688-1BEE-B94A-A31F-5EFDA07B9737}"/>
              </a:ext>
            </a:extLst>
          </p:cNvPr>
          <p:cNvCxnSpPr/>
          <p:nvPr/>
        </p:nvCxnSpPr>
        <p:spPr>
          <a:xfrm flipV="1">
            <a:off x="5721839" y="2755687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2672C5-7DB8-E441-B833-CFC949E339CD}"/>
              </a:ext>
            </a:extLst>
          </p:cNvPr>
          <p:cNvCxnSpPr/>
          <p:nvPr/>
        </p:nvCxnSpPr>
        <p:spPr>
          <a:xfrm flipV="1">
            <a:off x="8518333" y="2600616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8D4263-8F22-3B4C-B85A-52C22CF6CF73}"/>
              </a:ext>
            </a:extLst>
          </p:cNvPr>
          <p:cNvSpPr txBox="1"/>
          <p:nvPr/>
        </p:nvSpPr>
        <p:spPr>
          <a:xfrm>
            <a:off x="8490500" y="3377675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30000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B1CB78-974F-1E4F-B267-A945CACFBF23}"/>
              </a:ext>
            </a:extLst>
          </p:cNvPr>
          <p:cNvSpPr txBox="1"/>
          <p:nvPr/>
        </p:nvSpPr>
        <p:spPr>
          <a:xfrm>
            <a:off x="6329698" y="2854094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4x</a:t>
            </a:r>
            <a:r>
              <a:rPr lang="en-US" sz="24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88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Quadratic CVFEM Assembly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We can use a quadratic basis and solve this system over a small patch of quadratic bar elements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582D8A-AEF0-0744-A4B0-B7728CB07D97}"/>
              </a:ext>
            </a:extLst>
          </p:cNvPr>
          <p:cNvCxnSpPr/>
          <p:nvPr/>
        </p:nvCxnSpPr>
        <p:spPr>
          <a:xfrm>
            <a:off x="75377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B8C350-5E3E-8F4A-8EFD-7171D1931B0F}"/>
              </a:ext>
            </a:extLst>
          </p:cNvPr>
          <p:cNvSpPr/>
          <p:nvPr/>
        </p:nvSpPr>
        <p:spPr>
          <a:xfrm>
            <a:off x="615987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C82601-217C-7F4C-858F-1C6A8DE927D2}"/>
              </a:ext>
            </a:extLst>
          </p:cNvPr>
          <p:cNvSpPr/>
          <p:nvPr/>
        </p:nvSpPr>
        <p:spPr>
          <a:xfrm>
            <a:off x="3160853" y="2318360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1E08B4-513F-B24B-AF3D-7752D727EAD3}"/>
              </a:ext>
            </a:extLst>
          </p:cNvPr>
          <p:cNvCxnSpPr/>
          <p:nvPr/>
        </p:nvCxnSpPr>
        <p:spPr>
          <a:xfrm>
            <a:off x="3286114" y="2413534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F1F0A3-CC67-B845-A2D9-D9C16530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58" y="2310444"/>
            <a:ext cx="2413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DA9566-6A12-7945-87D5-2D5F75044B7B}"/>
              </a:ext>
            </a:extLst>
          </p:cNvPr>
          <p:cNvSpPr txBox="1"/>
          <p:nvPr/>
        </p:nvSpPr>
        <p:spPr>
          <a:xfrm>
            <a:off x="347072" y="191789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4ED3E-7C3D-6C42-AC7F-FFAC41A37D4C}"/>
              </a:ext>
            </a:extLst>
          </p:cNvPr>
          <p:cNvSpPr txBox="1"/>
          <p:nvPr/>
        </p:nvSpPr>
        <p:spPr>
          <a:xfrm>
            <a:off x="3118981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55589-1274-534F-8FF5-45F816DCE2F8}"/>
              </a:ext>
            </a:extLst>
          </p:cNvPr>
          <p:cNvSpPr txBox="1"/>
          <p:nvPr/>
        </p:nvSpPr>
        <p:spPr>
          <a:xfrm>
            <a:off x="5676778" y="1917899"/>
            <a:ext cx="48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240206" y="2978137"/>
            <a:ext cx="59258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promoted nodes “live” at the Gauss-</a:t>
            </a:r>
            <a:r>
              <a:rPr lang="en-US" dirty="0" err="1"/>
              <a:t>Lobatto</a:t>
            </a:r>
            <a:r>
              <a:rPr lang="en-US" dirty="0"/>
              <a:t> points while dual volume lives at the Gauss-</a:t>
            </a:r>
            <a:r>
              <a:rPr lang="en-US" dirty="0" err="1"/>
              <a:t>Lagendre</a:t>
            </a:r>
            <a:r>
              <a:rPr lang="en-US" dirty="0"/>
              <a:t> points: +/- sqrt(3)/3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quadrature points for accurate integration scales 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</a:t>
            </a:r>
            <a:r>
              <a:rPr lang="en-US" dirty="0" err="1"/>
              <a:t>numPts</a:t>
            </a:r>
            <a:r>
              <a:rPr lang="en-US" dirty="0"/>
              <a:t> – 1 = polynomial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“2x2” quadrature will sufficiently integrate a quadratic basis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single point quadrature would provide results that simply replicate uniform refinement of the low-order mesh.</a:t>
            </a:r>
          </a:p>
          <a:p>
            <a:r>
              <a:rPr lang="en-US" dirty="0"/>
              <a:t>Replicating the previous example with the new basis would again demonstrate exact prediction of nodal results!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4355821" y="19305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3F7854-A6DE-284A-BA4F-812028B17E6F}"/>
              </a:ext>
            </a:extLst>
          </p:cNvPr>
          <p:cNvSpPr/>
          <p:nvPr/>
        </p:nvSpPr>
        <p:spPr>
          <a:xfrm>
            <a:off x="1872762" y="232149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5308C6-EAAF-184B-8AC7-534FD4439330}"/>
              </a:ext>
            </a:extLst>
          </p:cNvPr>
          <p:cNvSpPr/>
          <p:nvPr/>
        </p:nvSpPr>
        <p:spPr>
          <a:xfrm>
            <a:off x="4417628" y="23361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03A290-8A29-DE47-98B1-B9C11B303D1C}"/>
              </a:ext>
            </a:extLst>
          </p:cNvPr>
          <p:cNvCxnSpPr>
            <a:cxnSpLocks/>
          </p:cNvCxnSpPr>
          <p:nvPr/>
        </p:nvCxnSpPr>
        <p:spPr>
          <a:xfrm flipH="1" flipV="1">
            <a:off x="2129547" y="2557398"/>
            <a:ext cx="477363" cy="5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0AE0A8-99B5-414A-8B52-5C1A4EDAEE21}"/>
              </a:ext>
            </a:extLst>
          </p:cNvPr>
          <p:cNvCxnSpPr>
            <a:cxnSpLocks/>
          </p:cNvCxnSpPr>
          <p:nvPr/>
        </p:nvCxnSpPr>
        <p:spPr>
          <a:xfrm flipV="1">
            <a:off x="2648202" y="2557398"/>
            <a:ext cx="1694193" cy="50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0C6D7A-B9AB-154E-A20F-C99AE9C9FE0A}"/>
              </a:ext>
            </a:extLst>
          </p:cNvPr>
          <p:cNvSpPr txBox="1"/>
          <p:nvPr/>
        </p:nvSpPr>
        <p:spPr>
          <a:xfrm>
            <a:off x="1903956" y="19178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5CF82E3-AAB1-8D4E-9F55-D1D997AF2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7" y="2352990"/>
            <a:ext cx="2668051" cy="39887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6C3B2A-7369-3540-A710-6A542FA00A97}"/>
              </a:ext>
            </a:extLst>
          </p:cNvPr>
          <p:cNvSpPr txBox="1"/>
          <p:nvPr/>
        </p:nvSpPr>
        <p:spPr>
          <a:xfrm>
            <a:off x="5921433" y="643159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O(P) basis: O(</a:t>
            </a:r>
            <a:r>
              <a:rPr lang="en-US" dirty="0" err="1">
                <a:solidFill>
                  <a:srgbClr val="FF0000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baseline="30000" dirty="0">
                <a:solidFill>
                  <a:srgbClr val="FF0000"/>
                </a:solidFill>
              </a:rPr>
              <a:t>P+1</a:t>
            </a:r>
            <a:r>
              <a:rPr lang="en-US" dirty="0">
                <a:solidFill>
                  <a:srgbClr val="FF0000"/>
                </a:solidFill>
              </a:rPr>
              <a:t> accuracy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72232E-58F7-2743-AF31-631C5CF43456}"/>
              </a:ext>
            </a:extLst>
          </p:cNvPr>
          <p:cNvCxnSpPr>
            <a:cxnSpLocks/>
          </p:cNvCxnSpPr>
          <p:nvPr/>
        </p:nvCxnSpPr>
        <p:spPr>
          <a:xfrm>
            <a:off x="1110343" y="2184925"/>
            <a:ext cx="0" cy="364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3CF5DB-FE00-5541-9F61-BDC10BC3B238}"/>
              </a:ext>
            </a:extLst>
          </p:cNvPr>
          <p:cNvCxnSpPr>
            <a:cxnSpLocks/>
          </p:cNvCxnSpPr>
          <p:nvPr/>
        </p:nvCxnSpPr>
        <p:spPr>
          <a:xfrm>
            <a:off x="2873829" y="2184925"/>
            <a:ext cx="0" cy="364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B5026B-7357-7645-892F-FF2D20F4402E}"/>
              </a:ext>
            </a:extLst>
          </p:cNvPr>
          <p:cNvCxnSpPr>
            <a:cxnSpLocks/>
          </p:cNvCxnSpPr>
          <p:nvPr/>
        </p:nvCxnSpPr>
        <p:spPr>
          <a:xfrm>
            <a:off x="3701139" y="2184925"/>
            <a:ext cx="0" cy="364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BC72BA-AA87-4B48-A2D5-1F3D1902DC44}"/>
              </a:ext>
            </a:extLst>
          </p:cNvPr>
          <p:cNvCxnSpPr>
            <a:cxnSpLocks/>
          </p:cNvCxnSpPr>
          <p:nvPr/>
        </p:nvCxnSpPr>
        <p:spPr>
          <a:xfrm>
            <a:off x="5442853" y="2184925"/>
            <a:ext cx="0" cy="36401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A7B-E9B6-444F-B0FA-B2DD2A74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Quadratic Basis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AEAA-DD22-1A42-BCDB-7C2CC2DB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ACBA1-448A-6D4F-BD5C-2CB71DA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11" y="1583325"/>
            <a:ext cx="57531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B88A0-51E1-D541-B735-C4101D84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2431441"/>
            <a:ext cx="2747822" cy="19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446082" cy="5473701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6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You will modify the input file to provide the density, viscosity and pressure drop to achieve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 and report on the differences between the simulation and analytical centerline velocity.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0.1 m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Perform a global momentum balance to determine the pressure gradient. </a:t>
            </a:r>
            <a:r>
              <a:rPr lang="en-US" altLang="en-US" sz="2000" dirty="0" err="1">
                <a:solidFill>
                  <a:schemeClr val="tx1"/>
                </a:solidFill>
              </a:rPr>
              <a:t>dp</a:t>
            </a:r>
            <a:r>
              <a:rPr lang="en-US" altLang="en-US" sz="2000" dirty="0">
                <a:solidFill>
                  <a:schemeClr val="tx1"/>
                </a:solidFill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</a:rPr>
              <a:t>dz</a:t>
            </a:r>
            <a:r>
              <a:rPr lang="en-US" altLang="en-US" sz="2000" dirty="0">
                <a:solidFill>
                  <a:schemeClr val="tx1"/>
                </a:solidFill>
              </a:rPr>
              <a:t> as a function of the wall shear stress ,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marL="843327" lvl="1" indent="-5143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Momentum Balance: </a:t>
            </a: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4 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1800" baseline="-25000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/ D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Given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en-US" altLang="en-US" sz="2000" dirty="0">
                <a:solidFill>
                  <a:schemeClr val="tx1"/>
                </a:solidFill>
              </a:rPr>
              <a:t>D / 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2000" dirty="0">
                <a:solidFill>
                  <a:schemeClr val="tx1"/>
                </a:solidFill>
              </a:rPr>
              <a:t> and </a:t>
            </a:r>
            <a:r>
              <a:rPr lang="en-US" altLang="en-US" sz="2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baseline="-25000" dirty="0" err="1">
                <a:solidFill>
                  <a:schemeClr val="tx1"/>
                </a:solidFill>
              </a:rPr>
              <a:t>w</a:t>
            </a:r>
            <a:r>
              <a:rPr lang="en-US" altLang="en-US" sz="2000" baseline="-25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=</a:t>
            </a:r>
            <a:r>
              <a:rPr lang="en-US" altLang="en-US" sz="2000" dirty="0">
                <a:solidFill>
                  <a:schemeClr val="tx1"/>
                </a:solidFill>
                <a:latin typeface="Symbol" pitchFamily="2" charset="2"/>
              </a:rPr>
              <a:t> r</a:t>
            </a:r>
            <a:r>
              <a:rPr lang="en-US" altLang="en-US" sz="2000" dirty="0">
                <a:solidFill>
                  <a:schemeClr val="tx1"/>
                </a:solidFill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</a:rPr>
              <a:t>2</a:t>
            </a:r>
            <a:r>
              <a:rPr lang="en-US" altLang="en-US" sz="2000" dirty="0">
                <a:solidFill>
                  <a:schemeClr val="tx1"/>
                </a:solidFill>
              </a:rPr>
              <a:t>, where </a:t>
            </a:r>
            <a:r>
              <a:rPr lang="en-US" altLang="en-US" sz="2000" dirty="0" err="1">
                <a:solidFill>
                  <a:schemeClr val="tx1"/>
                </a:solidFill>
              </a:rPr>
              <a:t>u</a:t>
            </a:r>
            <a:r>
              <a:rPr lang="en-US" altLang="en-US" sz="2000" baseline="30000" dirty="0" err="1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is the wall friction velocity, report the required pressure gradient required for the desired Re</a:t>
            </a:r>
            <a:r>
              <a:rPr lang="en-US" altLang="en-US" sz="20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2000" dirty="0">
                <a:solidFill>
                  <a:schemeClr val="tx1"/>
                </a:solidFill>
              </a:rPr>
              <a:t> = 10.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 err="1">
                <a:solidFill>
                  <a:schemeClr val="tx1"/>
                </a:solidFill>
              </a:rPr>
              <a:t>z</a:t>
            </a:r>
            <a:r>
              <a:rPr lang="en-US" altLang="en-US" sz="1800" dirty="0">
                <a:solidFill>
                  <a:schemeClr val="tx1"/>
                </a:solidFill>
              </a:rPr>
              <a:t> = 40.0e-3 Pa/m with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800" dirty="0">
                <a:solidFill>
                  <a:schemeClr val="tx1"/>
                </a:solidFill>
              </a:rPr>
              <a:t>Z = 0.1 m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Modify the input file to specify the proper density, viscosity and open pressure specification (look for the pressure specification under </a:t>
            </a:r>
            <a:r>
              <a:rPr lang="en-US" altLang="en-US" sz="2000" dirty="0" err="1">
                <a:solidFill>
                  <a:schemeClr val="tx1"/>
                </a:solidFill>
              </a:rPr>
              <a:t>open_user_data</a:t>
            </a:r>
            <a:r>
              <a:rPr lang="en-US" altLang="en-US" sz="2000" dirty="0">
                <a:solidFill>
                  <a:schemeClr val="tx1"/>
                </a:solidFill>
              </a:rPr>
              <a:t>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= 1.0 kg/m</a:t>
            </a:r>
            <a:r>
              <a:rPr lang="en-US" altLang="en-US" sz="1800" baseline="30000" dirty="0">
                <a:solidFill>
                  <a:schemeClr val="tx1"/>
                </a:solidFill>
              </a:rPr>
              <a:t>3 </a:t>
            </a: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= 1.0e-5 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Run both the Hex8 and Tet4 input file and compare the simulation centerline velocity to the analytical result (feel free to derive or simply report the functional form).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Analytical centerline is 2.5e-2 m/s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Close, however, not exact for this second-order functional form due to geometry errors.</a:t>
            </a:r>
          </a:p>
          <a:p>
            <a:pPr marL="786177" lvl="1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Anyone try a 1x1x10 developing square pipe? </a:t>
            </a: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Capture any findings between the Hex8 and Tet4 simulation, e.g., simulation time, velocity component qualitative differences, convergence, etc.</a:t>
            </a:r>
            <a:endParaRPr lang="en-US" altLang="en-US" sz="1800" dirty="0">
              <a:solidFill>
                <a:schemeClr val="tx1"/>
              </a:solidFill>
              <a:latin typeface="Symbol" pitchFamily="2" charset="2"/>
            </a:endParaRPr>
          </a:p>
          <a:p>
            <a:pPr marL="566738" indent="-4572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  <a:latin typeface="Symbol" pitchFamily="2" charset="2"/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891F4-6955-4F48-8AB4-C2BBA9C9B23E}"/>
              </a:ext>
            </a:extLst>
          </p:cNvPr>
          <p:cNvSpPr txBox="1"/>
          <p:nvPr/>
        </p:nvSpPr>
        <p:spPr>
          <a:xfrm>
            <a:off x="5511452" y="810731"/>
            <a:ext cx="29145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bc_left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surface_2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40.0e-4</a:t>
            </a:r>
          </a:p>
          <a:p>
            <a:r>
              <a:rPr lang="en-US" sz="1200" dirty="0"/>
              <a:t>        velocity: [0.0,0.0,0.0]</a:t>
            </a:r>
          </a:p>
          <a:p>
            <a:endParaRPr lang="en-US" sz="1200" dirty="0"/>
          </a:p>
          <a:p>
            <a:r>
              <a:rPr lang="en-US" sz="1200" dirty="0"/>
              <a:t>    - </a:t>
            </a:r>
            <a:r>
              <a:rPr lang="en-US" sz="1200" dirty="0" err="1"/>
              <a:t>open_boundary_condition</a:t>
            </a:r>
            <a:r>
              <a:rPr lang="en-US" sz="1200" dirty="0"/>
              <a:t>: </a:t>
            </a:r>
            <a:r>
              <a:rPr lang="en-US" sz="1200" dirty="0" err="1"/>
              <a:t>bc_right</a:t>
            </a:r>
            <a:endParaRPr lang="en-US" sz="1200" dirty="0"/>
          </a:p>
          <a:p>
            <a:r>
              <a:rPr lang="en-US" sz="1200" dirty="0"/>
              <a:t>      </a:t>
            </a:r>
            <a:r>
              <a:rPr lang="en-US" sz="1200" dirty="0" err="1"/>
              <a:t>target_name</a:t>
            </a:r>
            <a:r>
              <a:rPr lang="en-US" sz="1200" dirty="0"/>
              <a:t>: surface_1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open_user_data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pressure: 0.0</a:t>
            </a:r>
          </a:p>
          <a:p>
            <a:r>
              <a:rPr lang="en-US" sz="1200" dirty="0"/>
              <a:t>        velocity: [0.0,0.0,0.0]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3D04-C38E-6749-80D8-94BF58ECC972}"/>
              </a:ext>
            </a:extLst>
          </p:cNvPr>
          <p:cNvSpPr txBox="1"/>
          <p:nvPr/>
        </p:nvSpPr>
        <p:spPr>
          <a:xfrm>
            <a:off x="6075123" y="618785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u(R) = </a:t>
            </a:r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dirty="0"/>
              <a:t> [1-(r/R)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r>
              <a:rPr lang="en-US" dirty="0" err="1"/>
              <a:t>u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p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z</a:t>
            </a:r>
            <a:r>
              <a:rPr lang="en-US" dirty="0"/>
              <a:t> R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/>
              <a:t>/ (4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84" y="3018842"/>
            <a:ext cx="154074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089" y="3008131"/>
            <a:ext cx="154074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2094D-66E3-D24E-8F50-9D70B6961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33"/>
          <a:stretch/>
        </p:blipFill>
        <p:spPr>
          <a:xfrm>
            <a:off x="5912284" y="4249274"/>
            <a:ext cx="1798464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88B204-D58F-F847-BB8F-7AE106767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11"/>
          <a:stretch/>
        </p:blipFill>
        <p:spPr>
          <a:xfrm>
            <a:off x="7369574" y="4249274"/>
            <a:ext cx="1767061" cy="1143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DC9E29-63DB-7840-BB22-BB9E80298229}"/>
              </a:ext>
            </a:extLst>
          </p:cNvPr>
          <p:cNvSpPr txBox="1"/>
          <p:nvPr/>
        </p:nvSpPr>
        <p:spPr>
          <a:xfrm>
            <a:off x="6075123" y="5392274"/>
            <a:ext cx="324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Hex wall-normal velocity is O(1e-15) while Tet is O(1e-6) m/s</a:t>
            </a:r>
          </a:p>
        </p:txBody>
      </p:sp>
    </p:spTree>
    <p:extLst>
      <p:ext uri="{BB962C8B-B14F-4D97-AF65-F5344CB8AC3E}">
        <p14:creationId xmlns:p14="http://schemas.microsoft.com/office/powerpoint/2010/main" val="19995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D18-2F8A-924D-B4D9-2F0D181C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Flow Derivation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FA846-8E78-504D-94C1-C2993146E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FF421-8549-5740-9B84-1504CF3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0700" y="1611794"/>
            <a:ext cx="54864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9D6FB-9DF5-1F4D-9815-FB59A658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86200" y="16117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5D15-C4F2-2540-B05D-EBC658BE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Convince Yourself!</a:t>
            </a:r>
            <a:br>
              <a:rPr lang="en-US" dirty="0"/>
            </a:br>
            <a:r>
              <a:rPr lang="en-US" dirty="0"/>
              <a:t>Removal of Geometric Error Induced by the Pipe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B6420-3847-3048-8775-44B89B3A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210A0-BAA2-A740-B7A0-300C62353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487466" y="997287"/>
            <a:ext cx="8053187" cy="3783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86D7D-489B-6345-AA43-BEC4C2C2BE77}"/>
              </a:ext>
            </a:extLst>
          </p:cNvPr>
          <p:cNvSpPr txBox="1"/>
          <p:nvPr/>
        </p:nvSpPr>
        <p:spPr>
          <a:xfrm>
            <a:off x="174315" y="2184879"/>
            <a:ext cx="2271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 et al., “Verification for Multi-Mechanics Applications ”, AIAA, 2007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0EDDD-F555-EF47-ABEC-75BF1EDC8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74" r="35794" b="83"/>
          <a:stretch/>
        </p:blipFill>
        <p:spPr>
          <a:xfrm>
            <a:off x="7008733" y="1403784"/>
            <a:ext cx="1411566" cy="52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FA9B4-441B-1B46-831E-C266C930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01" y="2669386"/>
            <a:ext cx="1216231" cy="522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78DE6-A6BA-6D46-889E-4D42ECB36F27}"/>
              </a:ext>
            </a:extLst>
          </p:cNvPr>
          <p:cNvSpPr txBox="1"/>
          <p:nvPr/>
        </p:nvSpPr>
        <p:spPr>
          <a:xfrm>
            <a:off x="6698278" y="217962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679BF-14AE-E14A-AE06-D148BC5D7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033" y="3375336"/>
            <a:ext cx="2512966" cy="521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5CF78-7407-3A43-8C96-F091CC1DF9E0}"/>
              </a:ext>
            </a:extLst>
          </p:cNvPr>
          <p:cNvSpPr txBox="1"/>
          <p:nvPr/>
        </p:nvSpPr>
        <p:spPr>
          <a:xfrm>
            <a:off x="104167" y="5069682"/>
            <a:ext cx="874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 common norm methodology to alleviate this slight confusion is to integrate over the domain using a consistent mass matrix: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B7AED-02FF-8341-9028-23FE70A00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66" y="5878259"/>
            <a:ext cx="3159367" cy="658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CDE36-0BC2-B842-B468-A0A05E41D76F}"/>
              </a:ext>
            </a:extLst>
          </p:cNvPr>
          <p:cNvSpPr txBox="1"/>
          <p:nvPr/>
        </p:nvSpPr>
        <p:spPr>
          <a:xfrm>
            <a:off x="4572000" y="5706349"/>
            <a:ext cx="439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P=1, this procedure interpolates the quadratic solution using the underlying basis and reverts to displaying a clear second-order error for 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dirty="0"/>
              <a:t> vs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A P-order underlying polynomial basis will provide a P+1 integrated error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Geometric fidelity for complex geometries is required for accurate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Discuss task 1: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2: </a:t>
            </a:r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Discuss task 3: specified pressure pipe flow</a:t>
            </a:r>
          </a:p>
          <a:p>
            <a:pPr marL="0" indent="0">
              <a:buNone/>
            </a:pPr>
            <a:r>
              <a:rPr lang="en-US" dirty="0"/>
              <a:t> Wait… a significant departure from task 3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P=1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Simple time/convection MMS for P=2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Back to the pipe!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Georgia O’Keeffe, an American Artist: 1887-1986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FF998-2DA3-E24C-B845-039DC8B55026}"/>
              </a:ext>
            </a:extLst>
          </p:cNvPr>
          <p:cNvSpPr txBox="1"/>
          <p:nvPr/>
        </p:nvSpPr>
        <p:spPr>
          <a:xfrm>
            <a:off x="582051" y="6205638"/>
            <a:ext cx="733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www.kunm.org</a:t>
            </a:r>
            <a:r>
              <a:rPr lang="en-US" dirty="0">
                <a:solidFill>
                  <a:schemeClr val="bg1"/>
                </a:solidFill>
              </a:rPr>
              <a:t>/post/landmark-</a:t>
            </a:r>
            <a:r>
              <a:rPr lang="en-US" dirty="0" err="1">
                <a:solidFill>
                  <a:schemeClr val="bg1"/>
                </a:solidFill>
              </a:rPr>
              <a:t>okeeffe</a:t>
            </a:r>
            <a:r>
              <a:rPr lang="en-US" dirty="0">
                <a:solidFill>
                  <a:schemeClr val="bg1"/>
                </a:solidFill>
              </a:rPr>
              <a:t>-painting-be-restored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0B4CA-B21F-6B47-9B32-26498827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39" y="1936991"/>
            <a:ext cx="4808237" cy="2740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C56D3-3F2C-C64E-8A56-4837FF1062B6}"/>
              </a:ext>
            </a:extLst>
          </p:cNvPr>
          <p:cNvSpPr txBox="1"/>
          <p:nvPr/>
        </p:nvSpPr>
        <p:spPr>
          <a:xfrm>
            <a:off x="2327167" y="4967099"/>
            <a:ext cx="6414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Georgia O'Keeffe. Spring, 1948. Oil on canvas, 48 1/4 x 84 1/4 inches. Georgia O'Keeffe Museum. Gift of The Burnett Foundation. © Georgia O’Keeffe Museum. [1997.06.028]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Discussion: A note on 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xflow_diverge.mp4">
            <a:hlinkClick r:id="" action="ppaction://media"/>
            <a:extLst>
              <a:ext uri="{FF2B5EF4-FFF2-40B4-BE49-F238E27FC236}">
                <a16:creationId xmlns:a16="http://schemas.microsoft.com/office/drawing/2014/main" id="{4312265A-BCA0-6E4C-B0FC-2BAA6286A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982" y="3741776"/>
            <a:ext cx="7427934" cy="197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E724C-6D82-9541-A084-7C051D0F8320}"/>
              </a:ext>
            </a:extLst>
          </p:cNvPr>
          <p:cNvSpPr txBox="1"/>
          <p:nvPr/>
        </p:nvSpPr>
        <p:spPr>
          <a:xfrm>
            <a:off x="1027134" y="6025019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can create the best CFD art?</a:t>
            </a:r>
          </a:p>
        </p:txBody>
      </p:sp>
      <p:pic>
        <p:nvPicPr>
          <p:cNvPr id="12" name="xflow_good.mp4">
            <a:hlinkClick r:id="" action="ppaction://media"/>
            <a:extLst>
              <a:ext uri="{FF2B5EF4-FFF2-40B4-BE49-F238E27FC236}">
                <a16:creationId xmlns:a16="http://schemas.microsoft.com/office/drawing/2014/main" id="{8ABF891E-DEE1-A240-B56F-8E46AF36A5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82" y="1458533"/>
            <a:ext cx="7427938" cy="19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one-dimensional bar element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40581-9D9F-B544-B3B3-D23F4C0B45D0}"/>
              </a:ext>
            </a:extLst>
          </p:cNvPr>
          <p:cNvGrpSpPr/>
          <p:nvPr/>
        </p:nvGrpSpPr>
        <p:grpSpPr>
          <a:xfrm>
            <a:off x="472847" y="1967911"/>
            <a:ext cx="3056914" cy="1180111"/>
            <a:chOff x="535477" y="1967911"/>
            <a:chExt cx="3056914" cy="11801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29D23-0A64-A244-BA06-B78922A28337}"/>
                </a:ext>
              </a:extLst>
            </p:cNvPr>
            <p:cNvCxnSpPr/>
            <p:nvPr/>
          </p:nvCxnSpPr>
          <p:spPr>
            <a:xfrm>
              <a:off x="814197" y="2580362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8B5398-F525-A04E-A2B6-9041ED46BEF2}"/>
                </a:ext>
              </a:extLst>
            </p:cNvPr>
            <p:cNvSpPr/>
            <p:nvPr/>
          </p:nvSpPr>
          <p:spPr>
            <a:xfrm>
              <a:off x="701462" y="246762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83EE09-2957-444E-951E-93B6E5393849}"/>
                </a:ext>
              </a:extLst>
            </p:cNvPr>
            <p:cNvSpPr/>
            <p:nvPr/>
          </p:nvSpPr>
          <p:spPr>
            <a:xfrm>
              <a:off x="3246328" y="2494768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43479-9861-A54F-8418-0C730F7FEA61}"/>
                </a:ext>
              </a:extLst>
            </p:cNvPr>
            <p:cNvSpPr txBox="1"/>
            <p:nvPr/>
          </p:nvSpPr>
          <p:spPr>
            <a:xfrm>
              <a:off x="649841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CE335-7DE9-1F44-ADE7-259059921D3A}"/>
                </a:ext>
              </a:extLst>
            </p:cNvPr>
            <p:cNvSpPr txBox="1"/>
            <p:nvPr/>
          </p:nvSpPr>
          <p:spPr>
            <a:xfrm>
              <a:off x="3180099" y="277869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C51635-AF22-7B4A-8FB4-87B9178FFA02}"/>
                </a:ext>
              </a:extLst>
            </p:cNvPr>
            <p:cNvSpPr txBox="1"/>
            <p:nvPr/>
          </p:nvSpPr>
          <p:spPr>
            <a:xfrm>
              <a:off x="535477" y="19801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EC6CEA-11D2-7745-8634-139165417D95}"/>
                </a:ext>
              </a:extLst>
            </p:cNvPr>
            <p:cNvSpPr txBox="1"/>
            <p:nvPr/>
          </p:nvSpPr>
          <p:spPr>
            <a:xfrm>
              <a:off x="3142819" y="199553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BB9079-5A9D-B84B-8A61-6C6BBD9C3118}"/>
                </a:ext>
              </a:extLst>
            </p:cNvPr>
            <p:cNvSpPr txBox="1"/>
            <p:nvPr/>
          </p:nvSpPr>
          <p:spPr>
            <a:xfrm>
              <a:off x="1884834" y="2350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A121FE-93EE-DA49-A0D7-73FAF51541B2}"/>
                </a:ext>
              </a:extLst>
            </p:cNvPr>
            <p:cNvSpPr txBox="1"/>
            <p:nvPr/>
          </p:nvSpPr>
          <p:spPr>
            <a:xfrm>
              <a:off x="1861619" y="196791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AC927-4AB5-F143-BD07-E1577B25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01" y="2997702"/>
            <a:ext cx="2246897" cy="6858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A3B9E-4CB4-9540-8FC9-99EA160B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01" y="3758658"/>
            <a:ext cx="2246897" cy="685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5AD6F3-9AEF-414B-977D-332FF768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" y="4496910"/>
            <a:ext cx="3096636" cy="23105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2C915F-34AF-5A40-B847-0B93310D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897" y="2861591"/>
            <a:ext cx="1747157" cy="685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7372B4-8941-124B-B40E-664D547D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808" y="2861591"/>
            <a:ext cx="1747157" cy="685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47FA40-3A4A-674C-8DAD-BABB6BA15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839" y="2025963"/>
            <a:ext cx="2288969" cy="685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3DF8C4-C076-BB44-8CA2-AC2DBEF9D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353" y="2000911"/>
            <a:ext cx="2246897" cy="7713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6B91B3-0340-AF4E-A34E-45003D0FC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761" y="4638929"/>
            <a:ext cx="2416633" cy="8437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01EE7-8A67-2B44-8FDE-98627C062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353" y="4369121"/>
            <a:ext cx="2548469" cy="4972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1899BE-0771-8E49-9838-43D12ABB1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352" y="5053494"/>
            <a:ext cx="2548469" cy="4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58DFC-37C4-8842-9DFA-D13E7856EE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4953" y="3641088"/>
            <a:ext cx="4416211" cy="720129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2FA369C7-75BB-294D-A3FC-DE2790FF99BB}"/>
              </a:ext>
            </a:extLst>
          </p:cNvPr>
          <p:cNvSpPr/>
          <p:nvPr/>
        </p:nvSpPr>
        <p:spPr>
          <a:xfrm>
            <a:off x="5956662" y="4377457"/>
            <a:ext cx="546694" cy="1280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08D1B-CAE3-344E-B883-9ED74A356D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0006" y="5957856"/>
            <a:ext cx="2503988" cy="785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20CDED-DEAA-9040-A248-D71AD581E9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3058" y="5957856"/>
            <a:ext cx="2812177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8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time/convection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		     with: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One-D;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x</a:t>
            </a:r>
            <a:r>
              <a:rPr lang="en-US" dirty="0"/>
              <a:t> be constant and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6572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213733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C47A-B258-7347-BBD3-4B847F2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24" y="2824140"/>
            <a:ext cx="3245207" cy="599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FF622-0189-AA4C-AB15-9A31BFDA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48" y="4988380"/>
            <a:ext cx="4646291" cy="844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BD11CE-8381-5549-B754-5F2B148B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622" y="3851485"/>
            <a:ext cx="3904488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D4AC8-9E45-2646-B972-64EF8CE60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42" y="3851485"/>
            <a:ext cx="3885137" cy="64008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</p:cNvCxnSpPr>
          <p:nvPr/>
        </p:nvCxnSpPr>
        <p:spPr>
          <a:xfrm>
            <a:off x="4757681" y="3675474"/>
            <a:ext cx="1302707" cy="23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Nodal Assemble of Source Term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3F0CA9-E389-0F44-A1D7-7928AABB91F1}"/>
              </a:ext>
            </a:extLst>
          </p:cNvPr>
          <p:cNvSpPr txBox="1"/>
          <p:nvPr/>
        </p:nvSpPr>
        <p:spPr>
          <a:xfrm>
            <a:off x="687870" y="27974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Conditions: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(x=0) = 0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(x=3) =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E13DB-7EF8-5543-9725-5F35EF87EF23}"/>
              </a:ext>
            </a:extLst>
          </p:cNvPr>
          <p:cNvSpPr txBox="1"/>
          <p:nvPr/>
        </p:nvSpPr>
        <p:spPr>
          <a:xfrm>
            <a:off x="4281565" y="2710495"/>
            <a:ext cx="205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general </a:t>
            </a:r>
            <a:r>
              <a:rPr lang="en-US" dirty="0" err="1"/>
              <a:t>Eq</a:t>
            </a:r>
            <a:r>
              <a:rPr lang="en-US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87870" y="4208256"/>
            <a:ext cx="734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1-D equation (unity density, x-velocity, and mesh spacing)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487FD-0231-7843-8E64-0842975271AC}"/>
              </a:ext>
            </a:extLst>
          </p:cNvPr>
          <p:cNvSpPr txBox="1"/>
          <p:nvPr/>
        </p:nvSpPr>
        <p:spPr>
          <a:xfrm>
            <a:off x="615987" y="5855021"/>
            <a:ext cx="351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assign </a:t>
            </a:r>
            <a:r>
              <a:rPr lang="en-US" dirty="0" err="1"/>
              <a:t>lhs</a:t>
            </a:r>
            <a:r>
              <a:rPr lang="en-US" dirty="0"/>
              <a:t> and </a:t>
            </a:r>
            <a:r>
              <a:rPr lang="en-US" dirty="0" err="1"/>
              <a:t>rhs</a:t>
            </a:r>
            <a:r>
              <a:rPr lang="en-US" dirty="0"/>
              <a:t> to zero, iterate nodes to assemble right-hand side source term (2x):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23" y="5516588"/>
            <a:ext cx="1573135" cy="13472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638B9-6CCF-524E-8F49-4301A0E5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953" y="3231112"/>
            <a:ext cx="4646291" cy="844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D9DBB-55A2-9040-94FD-A24CE4EA6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5" y="4673186"/>
            <a:ext cx="401193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3036E-0B12-0B4D-833F-1E3040E9B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586" y="4673186"/>
            <a:ext cx="2358097" cy="822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E6F9C-A21C-C94E-AA6D-7EE4D9FDB981}"/>
              </a:ext>
            </a:extLst>
          </p:cNvPr>
          <p:cNvSpPr txBox="1"/>
          <p:nvPr/>
        </p:nvSpPr>
        <p:spPr>
          <a:xfrm>
            <a:off x="6057456" y="548568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B3150-F1E9-2147-9908-9BE53E0D7766}"/>
              </a:ext>
            </a:extLst>
          </p:cNvPr>
          <p:cNvSpPr txBox="1"/>
          <p:nvPr/>
        </p:nvSpPr>
        <p:spPr>
          <a:xfrm>
            <a:off x="6057456" y="581807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459FDE-BB10-274D-8DF8-970B3A466726}"/>
              </a:ext>
            </a:extLst>
          </p:cNvPr>
          <p:cNvSpPr txBox="1"/>
          <p:nvPr/>
        </p:nvSpPr>
        <p:spPr>
          <a:xfrm>
            <a:off x="6057456" y="61504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616201-BDA8-9748-BCE1-F66BE8402711}"/>
              </a:ext>
            </a:extLst>
          </p:cNvPr>
          <p:cNvSpPr txBox="1"/>
          <p:nvPr/>
        </p:nvSpPr>
        <p:spPr>
          <a:xfrm>
            <a:off x="6057456" y="648285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737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64069A-E23F-6046-B251-55911238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convection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356D33C-3B43-A945-84E2-2BBD16CD4E3A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A1F925-E53F-2042-AC60-62F394CAF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0C0F873-6225-6B43-BCD2-8F5ABCD6D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</p:spTree>
    <p:extLst>
      <p:ext uri="{BB962C8B-B14F-4D97-AF65-F5344CB8AC3E}">
        <p14:creationId xmlns:p14="http://schemas.microsoft.com/office/powerpoint/2010/main" val="22013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Linear CVFEM Assembly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362867-5141-4142-8698-6962955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19" y="3083490"/>
            <a:ext cx="1573135" cy="13472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/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EA06B-E028-4745-939A-96D1EBCD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1" y="5855737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/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618539-B9F3-064A-ADE5-B9EB664DB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40" y="5431462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2649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/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C62BF2-0FEA-3947-97E1-6867A685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18" y="6084394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2649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8D36758-8077-1A47-8A02-2C380AD0D0E3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F918918-E96A-AC4C-9A32-4E15FAE64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61" y="3479529"/>
            <a:ext cx="2358097" cy="822960"/>
          </a:xfrm>
          <a:prstGeom prst="rect">
            <a:avLst/>
          </a:prstGeom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3404F5A-D447-7849-8B73-3A74F1A4D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</p:spTree>
    <p:extLst>
      <p:ext uri="{BB962C8B-B14F-4D97-AF65-F5344CB8AC3E}">
        <p14:creationId xmlns:p14="http://schemas.microsoft.com/office/powerpoint/2010/main" val="42202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DE1-4AB4-BA4D-BBD4-EE5116C2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 Collect all of the </a:t>
            </a:r>
            <a:r>
              <a:rPr lang="en-US" dirty="0" err="1"/>
              <a:t>lhs</a:t>
            </a:r>
            <a:r>
              <a:rPr lang="en-US" dirty="0"/>
              <a:t> entries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42BFB-C2E9-3346-949C-590A1B4F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/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C013A-3433-EF4E-A6DA-1D339D66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097457"/>
                <a:ext cx="1910004" cy="535724"/>
              </a:xfrm>
              <a:prstGeom prst="rect">
                <a:avLst/>
              </a:prstGeom>
              <a:blipFill>
                <a:blip r:embed="rId2"/>
                <a:stretch>
                  <a:fillRect l="-1974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/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00730-9F53-0D44-8074-178555570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1854710"/>
                <a:ext cx="1910004" cy="535724"/>
              </a:xfrm>
              <a:prstGeom prst="rect">
                <a:avLst/>
              </a:prstGeom>
              <a:blipFill>
                <a:blip r:embed="rId3"/>
                <a:stretch>
                  <a:fillRect l="-1974"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/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225DB-346E-AD43-B4B0-CE256A4B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2611963"/>
                <a:ext cx="1910004" cy="535724"/>
              </a:xfrm>
              <a:prstGeom prst="rect">
                <a:avLst/>
              </a:prstGeom>
              <a:blipFill>
                <a:blip r:embed="rId4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/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6BC53-3E8E-634B-8E03-DB7FF3EFD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3369216"/>
                <a:ext cx="1910004" cy="535724"/>
              </a:xfrm>
              <a:prstGeom prst="rect">
                <a:avLst/>
              </a:prstGeom>
              <a:blipFill>
                <a:blip r:embed="rId5"/>
                <a:stretch>
                  <a:fillRect l="-197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/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02649D-A1B4-2043-8DAB-118B6470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126469"/>
                <a:ext cx="1910004" cy="535724"/>
              </a:xfrm>
              <a:prstGeom prst="rect">
                <a:avLst/>
              </a:prstGeom>
              <a:blipFill>
                <a:blip r:embed="rId6"/>
                <a:stretch>
                  <a:fillRect l="-197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/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9A102-1F7A-E645-9EBB-5DB9568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" y="4883723"/>
                <a:ext cx="1910004" cy="535724"/>
              </a:xfrm>
              <a:prstGeom prst="rect">
                <a:avLst/>
              </a:prstGeom>
              <a:blipFill>
                <a:blip r:embed="rId7"/>
                <a:stretch>
                  <a:fillRect l="-1974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AD72FA0-19AD-2147-92F6-853D6610D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457" y="1097457"/>
            <a:ext cx="3452648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019EB-28BE-6B45-9E38-CAC0AD566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9838" y="2697746"/>
            <a:ext cx="4635062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CF40CF-5BAC-F04C-9C59-32D200CCAFC4}"/>
              </a:ext>
            </a:extLst>
          </p:cNvPr>
          <p:cNvSpPr txBox="1"/>
          <p:nvPr/>
        </p:nvSpPr>
        <p:spPr>
          <a:xfrm>
            <a:off x="3652517" y="466219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for BCs: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E5C3A-381A-A441-BCC8-A1E4068AB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735" y="5262672"/>
            <a:ext cx="4225797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E1B87E-FB8F-F84C-A8CF-FD65EB74D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5184" y="5287339"/>
            <a:ext cx="165702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A8627-4BFB-6242-96EB-23C29536366D}"/>
              </a:ext>
            </a:extLst>
          </p:cNvPr>
          <p:cNvSpPr txBox="1"/>
          <p:nvPr/>
        </p:nvSpPr>
        <p:spPr>
          <a:xfrm>
            <a:off x="6901793" y="466219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exact!</a:t>
            </a:r>
          </a:p>
        </p:txBody>
      </p:sp>
    </p:spTree>
    <p:extLst>
      <p:ext uri="{BB962C8B-B14F-4D97-AF65-F5344CB8AC3E}">
        <p14:creationId xmlns:p14="http://schemas.microsoft.com/office/powerpoint/2010/main" val="18490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 (new source)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time/convection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		     with: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One-D; let 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and </a:t>
            </a:r>
            <a:r>
              <a:rPr lang="en-US" dirty="0" err="1"/>
              <a:t>u</a:t>
            </a:r>
            <a:r>
              <a:rPr lang="en-US" baseline="-25000" dirty="0" err="1"/>
              <a:t>x</a:t>
            </a:r>
            <a:r>
              <a:rPr lang="en-US" dirty="0"/>
              <a:t> be constant and unity: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31C5-F3EB-B141-9613-9E673107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19" y="2065726"/>
            <a:ext cx="2224863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45" y="2213733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C47A-B258-7347-BBD3-4B847F2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24" y="2824140"/>
            <a:ext cx="3245207" cy="599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FF622-0189-AA4C-AB15-9A31BFDA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48" y="4988380"/>
            <a:ext cx="4646291" cy="844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BD11CE-8381-5549-B754-5F2B148B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622" y="3851485"/>
            <a:ext cx="3904488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D4AC8-9E45-2646-B972-64EF8CE60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42" y="3851485"/>
            <a:ext cx="3885137" cy="64008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</p:cNvCxnSpPr>
          <p:nvPr/>
        </p:nvCxnSpPr>
        <p:spPr>
          <a:xfrm>
            <a:off x="4757681" y="3675474"/>
            <a:ext cx="1302707" cy="23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75C87-DCD8-174F-9A41-99CD80D86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87" y="2095491"/>
            <a:ext cx="4318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63AAB-196C-7E4B-92D9-4D75D35A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098" y="2859296"/>
            <a:ext cx="647700" cy="4191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5AD95-524A-6B4A-BD18-2D301BC2A59A}"/>
              </a:ext>
            </a:extLst>
          </p:cNvPr>
          <p:cNvCxnSpPr/>
          <p:nvPr/>
        </p:nvCxnSpPr>
        <p:spPr>
          <a:xfrm flipV="1">
            <a:off x="7094749" y="2003096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FC9E4F-F30B-5348-A399-0C34F3D9E13B}"/>
              </a:ext>
            </a:extLst>
          </p:cNvPr>
          <p:cNvCxnSpPr/>
          <p:nvPr/>
        </p:nvCxnSpPr>
        <p:spPr>
          <a:xfrm flipV="1">
            <a:off x="7690428" y="2774498"/>
            <a:ext cx="469359" cy="648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CD2C2E-5D19-0440-A9BB-CF013CCF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1" y="3278946"/>
            <a:ext cx="4083360" cy="2119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1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46707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2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1: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dgNonConformalThreeBlade</a:t>
            </a:r>
            <a:endParaRPr lang="en-US" altLang="en-US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~500: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flow field with displacements activated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How does modification of the blade rotation (omega) affect the time step?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 err="1">
                <a:solidFill>
                  <a:schemeClr val="tx1"/>
                </a:solidFill>
              </a:rPr>
              <a:t>time_stepping_type</a:t>
            </a:r>
            <a:r>
              <a:rPr lang="en-US" altLang="en-US" sz="1400" dirty="0">
                <a:solidFill>
                  <a:schemeClr val="tx1"/>
                </a:solidFill>
              </a:rPr>
              <a:t>: adaptive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Courant# = </a:t>
            </a:r>
            <a:r>
              <a:rPr lang="en-US" altLang="en-US" sz="1400" dirty="0" err="1">
                <a:solidFill>
                  <a:schemeClr val="tx1"/>
                </a:solidFill>
              </a:rPr>
              <a:t>U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RTM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t</a:t>
            </a:r>
            <a:r>
              <a:rPr lang="en-US" altLang="en-US" sz="1400" dirty="0">
                <a:solidFill>
                  <a:schemeClr val="tx1"/>
                </a:solidFill>
              </a:rPr>
              <a:t>/</a:t>
            </a:r>
            <a:r>
              <a:rPr lang="en-US" altLang="en-US" sz="1400" dirty="0" err="1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 err="1">
                <a:solidFill>
                  <a:schemeClr val="tx1"/>
                </a:solidFill>
              </a:rPr>
              <a:t>x</a:t>
            </a:r>
            <a:r>
              <a:rPr lang="en-US" altLang="en-US" sz="1400" dirty="0">
                <a:solidFill>
                  <a:schemeClr val="tx1"/>
                </a:solidFill>
              </a:rPr>
              <a:t> with </a:t>
            </a:r>
            <a:r>
              <a:rPr lang="en-US" altLang="en-US" sz="1800" dirty="0">
                <a:solidFill>
                  <a:schemeClr val="tx1"/>
                </a:solidFill>
              </a:rPr>
              <a:t>U</a:t>
            </a:r>
            <a:r>
              <a:rPr lang="en-US" altLang="en-US" sz="1800" baseline="30000" dirty="0">
                <a:solidFill>
                  <a:schemeClr val="tx1"/>
                </a:solidFill>
              </a:rPr>
              <a:t>RTM</a:t>
            </a:r>
            <a:r>
              <a:rPr lang="en-US" altLang="en-US" sz="1800" dirty="0">
                <a:solidFill>
                  <a:schemeClr val="tx1"/>
                </a:solidFill>
              </a:rPr>
              <a:t>=U-</a:t>
            </a:r>
            <a:r>
              <a:rPr lang="en-US" altLang="en-US" sz="1800" dirty="0" err="1">
                <a:solidFill>
                  <a:schemeClr val="tx1"/>
                </a:solidFill>
              </a:rPr>
              <a:t>V</a:t>
            </a:r>
            <a:r>
              <a:rPr lang="en-US" altLang="en-US" sz="1800" baseline="30000" dirty="0" err="1">
                <a:solidFill>
                  <a:schemeClr val="tx1"/>
                </a:solidFill>
              </a:rPr>
              <a:t>mesh</a:t>
            </a:r>
            <a:endParaRPr lang="en-US" altLang="en-US" sz="1800" baseline="30000" dirty="0">
              <a:solidFill>
                <a:schemeClr val="tx1"/>
              </a:solidFill>
            </a:endParaRP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As </a:t>
            </a:r>
            <a:r>
              <a:rPr lang="en-US" altLang="en-US" sz="1400" dirty="0" err="1">
                <a:solidFill>
                  <a:schemeClr val="tx1"/>
                </a:solidFill>
              </a:rPr>
              <a:t>V</a:t>
            </a:r>
            <a:r>
              <a:rPr lang="en-US" altLang="en-US" sz="1400" baseline="30000" dirty="0" err="1">
                <a:solidFill>
                  <a:schemeClr val="tx1"/>
                </a:solidFill>
              </a:rPr>
              <a:t>mesh</a:t>
            </a:r>
            <a:r>
              <a:rPr lang="en-US" altLang="en-US" sz="1400" dirty="0">
                <a:solidFill>
                  <a:schemeClr val="tx1"/>
                </a:solidFill>
              </a:rPr>
              <a:t> increases, </a:t>
            </a:r>
            <a:r>
              <a:rPr lang="en-US" altLang="en-US" sz="1400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altLang="en-US" sz="1400" dirty="0">
                <a:solidFill>
                  <a:schemeClr val="tx1"/>
                </a:solidFill>
              </a:rPr>
              <a:t>t decreases to meet a fixed Courant number specification of 2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Report any modifications that resulted in catastrophic behavior, i.e., the simulation diverged. Document how you caused the simulation to diverge.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Too large of a time step given rotation, omega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Initial time step too large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No open </a:t>
            </a:r>
            <a:r>
              <a:rPr lang="en-US" altLang="en-US" sz="1400" dirty="0" err="1">
                <a:solidFill>
                  <a:schemeClr val="tx1"/>
                </a:solidFill>
              </a:rPr>
              <a:t>bc</a:t>
            </a:r>
            <a:r>
              <a:rPr lang="en-US" altLang="en-US" sz="1400" dirty="0">
                <a:solidFill>
                  <a:schemeClr val="tx1"/>
                </a:solidFill>
              </a:rPr>
              <a:t> specified (rendering flow a low-speed compressible configuration)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75FAE-867D-9445-AE2F-C8587B83B2D9}"/>
              </a:ext>
            </a:extLst>
          </p:cNvPr>
          <p:cNvSpPr txBox="1"/>
          <p:nvPr/>
        </p:nvSpPr>
        <p:spPr>
          <a:xfrm>
            <a:off x="5395235" y="1360488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adaptive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F9038-E212-9A42-BBDA-17AC4A14DFB6}"/>
              </a:ext>
            </a:extLst>
          </p:cNvPr>
          <p:cNvCxnSpPr>
            <a:cxnSpLocks/>
          </p:cNvCxnSpPr>
          <p:nvPr/>
        </p:nvCxnSpPr>
        <p:spPr>
          <a:xfrm>
            <a:off x="4550249" y="2930148"/>
            <a:ext cx="1210670" cy="70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FFB925-1376-AC42-B4AA-204C49224714}"/>
              </a:ext>
            </a:extLst>
          </p:cNvPr>
          <p:cNvSpPr txBox="1"/>
          <p:nvPr/>
        </p:nvSpPr>
        <p:spPr>
          <a:xfrm>
            <a:off x="5324703" y="5625472"/>
            <a:ext cx="33730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 err="1"/>
              <a:t>time_step_control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target_courant</a:t>
            </a:r>
            <a:r>
              <a:rPr lang="en-US" sz="1600" dirty="0"/>
              <a:t>: 2.0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time_step_change_factor</a:t>
            </a:r>
            <a:r>
              <a:rPr lang="en-US" sz="1600" dirty="0"/>
              <a:t>: 1.15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45C05-4C0B-5941-B342-4B534E8C9093}"/>
              </a:ext>
            </a:extLst>
          </p:cNvPr>
          <p:cNvCxnSpPr>
            <a:cxnSpLocks/>
          </p:cNvCxnSpPr>
          <p:nvPr/>
        </p:nvCxnSpPr>
        <p:spPr>
          <a:xfrm>
            <a:off x="3966665" y="2214280"/>
            <a:ext cx="1794254" cy="30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129F6-17FD-8349-BBBE-A03B760AA700}"/>
              </a:ext>
            </a:extLst>
          </p:cNvPr>
          <p:cNvCxnSpPr>
            <a:cxnSpLocks/>
          </p:cNvCxnSpPr>
          <p:nvPr/>
        </p:nvCxnSpPr>
        <p:spPr>
          <a:xfrm flipV="1">
            <a:off x="3329462" y="2930148"/>
            <a:ext cx="4637091" cy="82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#1, Task 2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4644416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Task 2: Run </a:t>
            </a:r>
            <a:r>
              <a:rPr lang="en-US" sz="2000" dirty="0" err="1">
                <a:solidFill>
                  <a:schemeClr val="tx1"/>
                </a:solidFill>
              </a:rPr>
              <a:t>Nalu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reg_tests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test_files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fluidsPmrChtPeriodic</a:t>
            </a:r>
            <a:endParaRPr lang="en-US" sz="2000" dirty="0">
              <a:solidFill>
                <a:schemeClr val="tx1"/>
              </a:solidFill>
            </a:endParaRP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input file to increase </a:t>
            </a:r>
            <a:r>
              <a:rPr lang="en-US" altLang="en-US" sz="1800" dirty="0" err="1">
                <a:solidFill>
                  <a:schemeClr val="tx1"/>
                </a:solidFill>
              </a:rPr>
              <a:t>termination_step_count</a:t>
            </a:r>
            <a:r>
              <a:rPr lang="en-US" altLang="en-US" sz="1800" dirty="0">
                <a:solidFill>
                  <a:schemeClr val="tx1"/>
                </a:solidFill>
              </a:rPr>
              <a:t> to ~500.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Visualize the temperature, velocity, and radiative file (your choice) and provide a single image at the final step count.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Modify the gravity constant such that the Rayleigh number 10x, 100x, etc. Report any findings; does the code benefit from a modification of initial time step size?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Increased velocity magnitude from 0.16, 0.46, 1.5, and 3.7 m/s for gx1, gx10, gx100, gx1000</a:t>
            </a:r>
          </a:p>
          <a:p>
            <a:pPr marL="671877" lvl="1" indent="-342900">
              <a:spcBef>
                <a:spcPts val="500"/>
              </a:spcBef>
              <a:buFont typeface="+mj-lt"/>
              <a:buAutoNum type="alpha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What happens if you change the velocity hybrid parameter to: velocity: 0.0</a:t>
            </a:r>
          </a:p>
          <a:p>
            <a:pPr marL="866177" lvl="2" indent="-40005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Far less advection stabilization is added. Former value of unity allows for velocity oscillations for cell </a:t>
            </a:r>
            <a:r>
              <a:rPr lang="en-US" altLang="en-US" sz="1400" dirty="0" err="1">
                <a:solidFill>
                  <a:schemeClr val="tx1"/>
                </a:solidFill>
              </a:rPr>
              <a:t>Peclet</a:t>
            </a:r>
            <a:r>
              <a:rPr lang="en-US" altLang="en-US" sz="1400" dirty="0">
                <a:solidFill>
                  <a:schemeClr val="tx1"/>
                </a:solidFill>
              </a:rPr>
              <a:t> number &gt; 2</a:t>
            </a:r>
          </a:p>
          <a:p>
            <a:pPr marL="809027" lvl="2" indent="-342900">
              <a:spcBef>
                <a:spcPts val="500"/>
              </a:spcBef>
              <a:buFont typeface="+mj-lt"/>
              <a:buAutoNum type="romanL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400" dirty="0">
                <a:solidFill>
                  <a:schemeClr val="tx1"/>
                </a:solidFill>
              </a:rPr>
              <a:t>see: </a:t>
            </a:r>
            <a:r>
              <a:rPr lang="en-US" altLang="en-US" sz="1400" dirty="0">
                <a:solidFill>
                  <a:schemeClr val="tx1"/>
                </a:solidFill>
                <a:hlinkClick r:id="rId4"/>
              </a:rPr>
              <a:t>https://nalu.readthedocs.io/en/latest/source/theory/advectionStabilization.html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9B131-AD11-9844-9E01-FC11D969CCCF}"/>
              </a:ext>
            </a:extLst>
          </p:cNvPr>
          <p:cNvSpPr txBox="1"/>
          <p:nvPr/>
        </p:nvSpPr>
        <p:spPr>
          <a:xfrm>
            <a:off x="4578815" y="5511868"/>
            <a:ext cx="21643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/>
              <a:t>options:</a:t>
            </a:r>
          </a:p>
          <a:p>
            <a:r>
              <a:rPr lang="en-US" sz="1600" dirty="0"/>
              <a:t>        - </a:t>
            </a:r>
            <a:r>
              <a:rPr lang="en-US" sz="1600" dirty="0" err="1"/>
              <a:t>hybrid_factor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velocity: 0.0</a:t>
            </a:r>
          </a:p>
          <a:p>
            <a:r>
              <a:rPr lang="en-US" sz="1600" dirty="0"/>
              <a:t>            enthalpy: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0423D-ED1C-CF41-8BCD-28A2CEFB94C4}"/>
              </a:ext>
            </a:extLst>
          </p:cNvPr>
          <p:cNvSpPr txBox="1"/>
          <p:nvPr/>
        </p:nvSpPr>
        <p:spPr>
          <a:xfrm>
            <a:off x="5641187" y="966502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Time_Integrators</a:t>
            </a:r>
            <a:r>
              <a:rPr lang="en-US" sz="1600" dirty="0"/>
              <a:t>:</a:t>
            </a:r>
          </a:p>
          <a:p>
            <a:r>
              <a:rPr lang="en-US" sz="1600" dirty="0"/>
              <a:t>  - </a:t>
            </a:r>
            <a:r>
              <a:rPr lang="en-US" sz="1600" dirty="0" err="1"/>
              <a:t>StandardTimeIntegrator</a:t>
            </a:r>
            <a:r>
              <a:rPr lang="en-US" sz="1600" dirty="0"/>
              <a:t>:</a:t>
            </a:r>
          </a:p>
          <a:p>
            <a:r>
              <a:rPr lang="en-US" sz="1600" dirty="0"/>
              <a:t>      name: ti_1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start_time</a:t>
            </a:r>
            <a:r>
              <a:rPr lang="en-US" sz="1600" dirty="0"/>
              <a:t>: 0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termination_step_count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500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en-US" sz="1600" dirty="0" err="1"/>
              <a:t>time_stepping_type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adaptive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FF80-5FE8-4642-AE0F-EFBC6DB6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235" y="2854815"/>
            <a:ext cx="2695911" cy="1966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BDC457-27B4-CE40-B3DA-9C0E9087F240}"/>
              </a:ext>
            </a:extLst>
          </p:cNvPr>
          <p:cNvSpPr txBox="1"/>
          <p:nvPr/>
        </p:nvSpPr>
        <p:spPr>
          <a:xfrm>
            <a:off x="6428690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95CF8-ED78-E34F-B58A-8B21A05890AA}"/>
              </a:ext>
            </a:extLst>
          </p:cNvPr>
          <p:cNvSpPr txBox="1"/>
          <p:nvPr/>
        </p:nvSpPr>
        <p:spPr>
          <a:xfrm>
            <a:off x="7680314" y="272189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6A466-65E0-334D-B8E4-26448A6E2C77}"/>
              </a:ext>
            </a:extLst>
          </p:cNvPr>
          <p:cNvSpPr txBox="1"/>
          <p:nvPr/>
        </p:nvSpPr>
        <p:spPr>
          <a:xfrm>
            <a:off x="6462566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4EAA0-80A2-FA4E-9049-4149202CB8A4}"/>
              </a:ext>
            </a:extLst>
          </p:cNvPr>
          <p:cNvSpPr txBox="1"/>
          <p:nvPr/>
        </p:nvSpPr>
        <p:spPr>
          <a:xfrm>
            <a:off x="7714190" y="37871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= 10</a:t>
            </a:r>
            <a:r>
              <a:rPr lang="en-US" sz="1400" baseline="300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96782-FE27-B547-91DC-75EC7E2761AB}"/>
              </a:ext>
            </a:extLst>
          </p:cNvPr>
          <p:cNvSpPr txBox="1"/>
          <p:nvPr/>
        </p:nvSpPr>
        <p:spPr>
          <a:xfrm>
            <a:off x="4298690" y="4483114"/>
            <a:ext cx="2670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user_constants</a:t>
            </a:r>
            <a:r>
              <a:rPr lang="en-US" sz="1400" dirty="0"/>
              <a:t>:</a:t>
            </a:r>
          </a:p>
          <a:p>
            <a:r>
              <a:rPr lang="en-US" sz="1400" dirty="0"/>
              <a:t>      gravity: [0.0, -9810.0, 0.0]</a:t>
            </a:r>
          </a:p>
          <a:p>
            <a:r>
              <a:rPr lang="en-US" sz="1400" dirty="0"/>
              <a:t>      </a:t>
            </a:r>
          </a:p>
        </p:txBody>
      </p:sp>
      <p:pic>
        <p:nvPicPr>
          <p:cNvPr id="16" name="fluidsPmr_Ra1000x_Temp_VelVec">
            <a:hlinkClick r:id="" action="ppaction://media"/>
            <a:extLst>
              <a:ext uri="{FF2B5EF4-FFF2-40B4-BE49-F238E27FC236}">
                <a16:creationId xmlns:a16="http://schemas.microsoft.com/office/drawing/2014/main" id="{18E1FCA2-FEF0-7C4E-962B-C653054CB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9614" y="4976283"/>
            <a:ext cx="1899883" cy="1440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4E9E8-84C9-E94F-B1AD-ABD91EA4D8A4}"/>
              </a:ext>
            </a:extLst>
          </p:cNvPr>
          <p:cNvSpPr txBox="1"/>
          <p:nvPr/>
        </p:nvSpPr>
        <p:spPr>
          <a:xfrm>
            <a:off x="5002500" y="656395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~ 10</a:t>
            </a:r>
            <a:r>
              <a:rPr lang="en-US" sz="1400" baseline="30000" dirty="0"/>
              <a:t>9</a:t>
            </a:r>
            <a:r>
              <a:rPr lang="en-US" sz="1400" dirty="0"/>
              <a:t> velocity vector colored by temperature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2F3DF4-2267-0544-95C8-0B96274731CF}"/>
              </a:ext>
            </a:extLst>
          </p:cNvPr>
          <p:cNvCxnSpPr>
            <a:cxnSpLocks/>
          </p:cNvCxnSpPr>
          <p:nvPr/>
        </p:nvCxnSpPr>
        <p:spPr>
          <a:xfrm flipV="1">
            <a:off x="4093239" y="2136126"/>
            <a:ext cx="1922518" cy="36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B85ECE-4408-6449-9945-636458FD0B99}"/>
              </a:ext>
            </a:extLst>
          </p:cNvPr>
          <p:cNvCxnSpPr>
            <a:cxnSpLocks/>
          </p:cNvCxnSpPr>
          <p:nvPr/>
        </p:nvCxnSpPr>
        <p:spPr>
          <a:xfrm>
            <a:off x="3934860" y="3181717"/>
            <a:ext cx="1367920" cy="27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07087D-E22C-DE4B-8234-D251FDCBCFC6}"/>
              </a:ext>
            </a:extLst>
          </p:cNvPr>
          <p:cNvCxnSpPr>
            <a:cxnSpLocks/>
          </p:cNvCxnSpPr>
          <p:nvPr/>
        </p:nvCxnSpPr>
        <p:spPr>
          <a:xfrm>
            <a:off x="4423137" y="3883819"/>
            <a:ext cx="992855" cy="59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1DC4E1-7B21-A14D-9627-DA58588269DB}"/>
              </a:ext>
            </a:extLst>
          </p:cNvPr>
          <p:cNvCxnSpPr>
            <a:cxnSpLocks/>
          </p:cNvCxnSpPr>
          <p:nvPr/>
        </p:nvCxnSpPr>
        <p:spPr>
          <a:xfrm>
            <a:off x="4122204" y="5057224"/>
            <a:ext cx="2045745" cy="70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r>
              <a:rPr lang="en-US" dirty="0"/>
              <a:t>Answer for Homework #1 Task 3: </a:t>
            </a:r>
            <a:br>
              <a:rPr lang="en-US" dirty="0"/>
            </a:br>
            <a:r>
              <a:rPr lang="en-US" dirty="0"/>
              <a:t>Specified Pressure Drop Laminar Pipe Flow: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A1220-BF0E-664A-B8D4-9206EB45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8" y="1811983"/>
            <a:ext cx="431407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76146-48F4-6944-A7C3-B79B7106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314072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F361F-E575-174F-B0EE-CC0BB353594B}"/>
              </a:ext>
            </a:extLst>
          </p:cNvPr>
          <p:cNvSpPr txBox="1"/>
          <p:nvPr/>
        </p:nvSpPr>
        <p:spPr>
          <a:xfrm>
            <a:off x="2013803" y="6284714"/>
            <a:ext cx="629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let’s think about this quadratic solution a bit more….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668BE-1312-194B-879C-AA5778BF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88" y="5311673"/>
            <a:ext cx="3463182" cy="646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B8FA4-DC51-1C48-976B-C1001F061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95" y="5205631"/>
            <a:ext cx="2289109" cy="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General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36538" indent="-225425">
              <a:buFont typeface="Arial" panose="020B0604020202020204" pitchFamily="34" charset="0"/>
              <a:buChar char="•"/>
            </a:pPr>
            <a:r>
              <a:rPr lang="en-US" dirty="0"/>
              <a:t>Consider a simple diffusion equation: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  <a:p>
            <a:pPr marL="11113" indent="0">
              <a:buNone/>
            </a:pPr>
            <a:r>
              <a:rPr lang="en-US" dirty="0"/>
              <a:t>			    with a presumed, or manufactured solution: </a:t>
            </a:r>
          </a:p>
          <a:p>
            <a:pPr marL="236538" indent="-22542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91636-BD93-2B4E-B252-9B56974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2151456"/>
            <a:ext cx="2053505" cy="38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4E0FA4-A08F-8945-A10D-0ACC474837CD}"/>
              </a:ext>
            </a:extLst>
          </p:cNvPr>
          <p:cNvSpPr txBox="1"/>
          <p:nvPr/>
        </p:nvSpPr>
        <p:spPr>
          <a:xfrm>
            <a:off x="2752004" y="35061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3011-079A-B74E-8272-6DA131C8947A}"/>
              </a:ext>
            </a:extLst>
          </p:cNvPr>
          <p:cNvSpPr txBox="1"/>
          <p:nvPr/>
        </p:nvSpPr>
        <p:spPr>
          <a:xfrm>
            <a:off x="557991" y="5193333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flux-based form: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4618E-686F-994A-8F75-E548DE40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8" y="6144517"/>
            <a:ext cx="2011680" cy="319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9F5F5-A0B7-A84B-A73F-A33D9B3C59FD}"/>
              </a:ext>
            </a:extLst>
          </p:cNvPr>
          <p:cNvSpPr txBox="1"/>
          <p:nvPr/>
        </p:nvSpPr>
        <p:spPr>
          <a:xfrm>
            <a:off x="2089180" y="6119657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3948E-16CA-9C4E-8ACD-5DE38EF3F9B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57681" y="3675474"/>
            <a:ext cx="828231" cy="4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/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547FB5-6B59-3B40-B03C-2A509E8E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37" y="2044823"/>
                <a:ext cx="908261" cy="555793"/>
              </a:xfrm>
              <a:prstGeom prst="rect">
                <a:avLst/>
              </a:prstGeom>
              <a:blipFill>
                <a:blip r:embed="rId4"/>
                <a:stretch>
                  <a:fillRect l="-5556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/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F52F5-7250-F246-A673-34D4CD55F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48" y="2794674"/>
                <a:ext cx="2099742" cy="555793"/>
              </a:xfrm>
              <a:prstGeom prst="rect">
                <a:avLst/>
              </a:prstGeom>
              <a:blipFill>
                <a:blip r:embed="rId5"/>
                <a:stretch>
                  <a:fillRect l="-1796" r="-11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/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F8959-DE62-6743-B3A6-A2D385DF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9" y="4171525"/>
                <a:ext cx="2379690" cy="726481"/>
              </a:xfrm>
              <a:prstGeom prst="rect">
                <a:avLst/>
              </a:prstGeom>
              <a:blipFill>
                <a:blip r:embed="rId6"/>
                <a:stretch>
                  <a:fillRect l="-39153" t="-153448" r="-105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/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𝑚𝑚𝑠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3FFAB-9F87-5D43-8064-692A34778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22" y="4171525"/>
                <a:ext cx="2239779" cy="726481"/>
              </a:xfrm>
              <a:prstGeom prst="rect">
                <a:avLst/>
              </a:prstGeom>
              <a:blipFill>
                <a:blip r:embed="rId7"/>
                <a:stretch>
                  <a:fillRect l="-42373" t="-153448" r="-1695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F1DAFD-A363-C34D-801A-5A1C2CEB09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648224" y="3690812"/>
            <a:ext cx="1103780" cy="34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/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𝑠𝑐𝑣𝐼𝑃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2AEF0-F394-3E40-883D-ED366C14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42" y="5063599"/>
                <a:ext cx="3304431" cy="672172"/>
              </a:xfrm>
              <a:prstGeom prst="rect">
                <a:avLst/>
              </a:prstGeom>
              <a:blipFill>
                <a:blip r:embed="rId8"/>
                <a:stretch>
                  <a:fillRect l="-23372" t="-144444" r="-38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7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Nodal Assemble of Source Term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1"/>
            <a:ext cx="7543800" cy="767492"/>
          </a:xfrm>
        </p:spPr>
        <p:txBody>
          <a:bodyPr>
            <a:normAutofit/>
          </a:bodyPr>
          <a:lstStyle/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 dirty="0"/>
              <a:t>We will use a linear basis and solve this system over a small patch of linear bar elements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3F0CA9-E389-0F44-A1D7-7928AABB91F1}"/>
              </a:ext>
            </a:extLst>
          </p:cNvPr>
          <p:cNvSpPr txBox="1"/>
          <p:nvPr/>
        </p:nvSpPr>
        <p:spPr>
          <a:xfrm>
            <a:off x="687870" y="27974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Conditions: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(x=0) = 0</a:t>
            </a:r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(x=3) =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AE13DB-7EF8-5543-9725-5F35EF87EF23}"/>
              </a:ext>
            </a:extLst>
          </p:cNvPr>
          <p:cNvSpPr txBox="1"/>
          <p:nvPr/>
        </p:nvSpPr>
        <p:spPr>
          <a:xfrm>
            <a:off x="4281565" y="2710495"/>
            <a:ext cx="205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general </a:t>
            </a:r>
            <a:r>
              <a:rPr lang="en-US" dirty="0" err="1"/>
              <a:t>Eq</a:t>
            </a:r>
            <a:r>
              <a:rPr lang="en-US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87870" y="4208256"/>
            <a:ext cx="417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1-D equation (</a:t>
            </a:r>
            <a:r>
              <a:rPr lang="en-US" dirty="0" err="1"/>
              <a:t>V</a:t>
            </a:r>
            <a:r>
              <a:rPr lang="en-US" baseline="-25000" dirty="0" err="1"/>
              <a:t>scv</a:t>
            </a:r>
            <a:r>
              <a:rPr lang="en-US" dirty="0"/>
              <a:t> = A*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x/2)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487FD-0231-7843-8E64-0842975271AC}"/>
              </a:ext>
            </a:extLst>
          </p:cNvPr>
          <p:cNvSpPr txBox="1"/>
          <p:nvPr/>
        </p:nvSpPr>
        <p:spPr>
          <a:xfrm>
            <a:off x="615987" y="5855021"/>
            <a:ext cx="417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assign </a:t>
            </a:r>
            <a:r>
              <a:rPr lang="en-US" dirty="0" err="1"/>
              <a:t>lhs</a:t>
            </a:r>
            <a:r>
              <a:rPr lang="en-US" dirty="0"/>
              <a:t> and </a:t>
            </a:r>
            <a:r>
              <a:rPr lang="en-US" dirty="0" err="1"/>
              <a:t>rhs</a:t>
            </a:r>
            <a:r>
              <a:rPr lang="en-US" dirty="0"/>
              <a:t> to zero, iterate </a:t>
            </a:r>
            <a:r>
              <a:rPr lang="en-US" dirty="0" err="1"/>
              <a:t>subcontrol</a:t>
            </a:r>
            <a:r>
              <a:rPr lang="en-US" dirty="0"/>
              <a:t> volume </a:t>
            </a:r>
            <a:r>
              <a:rPr lang="en-US" dirty="0" err="1"/>
              <a:t>ips</a:t>
            </a:r>
            <a:r>
              <a:rPr lang="en-US" dirty="0"/>
              <a:t> to assemble right-hand side source term: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E6F9C-A21C-C94E-AA6D-7EE4D9FDB981}"/>
              </a:ext>
            </a:extLst>
          </p:cNvPr>
          <p:cNvSpPr txBox="1"/>
          <p:nvPr/>
        </p:nvSpPr>
        <p:spPr>
          <a:xfrm>
            <a:off x="6947792" y="467763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B3150-F1E9-2147-9908-9BE53E0D7766}"/>
              </a:ext>
            </a:extLst>
          </p:cNvPr>
          <p:cNvSpPr txBox="1"/>
          <p:nvPr/>
        </p:nvSpPr>
        <p:spPr>
          <a:xfrm>
            <a:off x="6947792" y="519469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459FDE-BB10-274D-8DF8-970B3A466726}"/>
              </a:ext>
            </a:extLst>
          </p:cNvPr>
          <p:cNvSpPr txBox="1"/>
          <p:nvPr/>
        </p:nvSpPr>
        <p:spPr>
          <a:xfrm>
            <a:off x="6947792" y="571174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616201-BDA8-9748-BCE1-F66BE8402711}"/>
              </a:ext>
            </a:extLst>
          </p:cNvPr>
          <p:cNvSpPr txBox="1"/>
          <p:nvPr/>
        </p:nvSpPr>
        <p:spPr>
          <a:xfrm>
            <a:off x="6947792" y="622880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17C41C-6B67-B142-9014-E15E83A61DEE}"/>
                  </a:ext>
                </a:extLst>
              </p:cNvPr>
              <p:cNvSpPr txBox="1"/>
              <p:nvPr/>
            </p:nvSpPr>
            <p:spPr>
              <a:xfrm>
                <a:off x="1583789" y="484953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17C41C-6B67-B142-9014-E15E83A61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789" y="4849533"/>
                <a:ext cx="2895344" cy="672172"/>
              </a:xfrm>
              <a:prstGeom prst="rect">
                <a:avLst/>
              </a:prstGeom>
              <a:blipFill>
                <a:blip r:embed="rId3"/>
                <a:stretch>
                  <a:fillRect l="-26201" t="-149057" b="-20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5273B4A-CD27-4A4A-B7DC-E236B8585BA6}"/>
              </a:ext>
            </a:extLst>
          </p:cNvPr>
          <p:cNvSpPr/>
          <p:nvPr/>
        </p:nvSpPr>
        <p:spPr>
          <a:xfrm>
            <a:off x="7674430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A7753E-BB7D-B14E-B628-5A47F87A4871}"/>
              </a:ext>
            </a:extLst>
          </p:cNvPr>
          <p:cNvSpPr/>
          <p:nvPr/>
        </p:nvSpPr>
        <p:spPr>
          <a:xfrm>
            <a:off x="1262752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A58C8B-4170-FD4F-B210-C9E1512998F0}"/>
              </a:ext>
            </a:extLst>
          </p:cNvPr>
          <p:cNvSpPr/>
          <p:nvPr/>
        </p:nvSpPr>
        <p:spPr>
          <a:xfrm>
            <a:off x="2545088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2613E-A207-7D44-8BC3-FAFCD5800CE3}"/>
              </a:ext>
            </a:extLst>
          </p:cNvPr>
          <p:cNvSpPr/>
          <p:nvPr/>
        </p:nvSpPr>
        <p:spPr>
          <a:xfrm>
            <a:off x="3827424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1AC0A9-374B-6240-850E-BDC89A91D56B}"/>
              </a:ext>
            </a:extLst>
          </p:cNvPr>
          <p:cNvSpPr/>
          <p:nvPr/>
        </p:nvSpPr>
        <p:spPr>
          <a:xfrm>
            <a:off x="5109760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03F54D-851E-CA4F-985E-D292A92809EE}"/>
              </a:ext>
            </a:extLst>
          </p:cNvPr>
          <p:cNvSpPr/>
          <p:nvPr/>
        </p:nvSpPr>
        <p:spPr>
          <a:xfrm>
            <a:off x="6392096" y="2351316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A16B31-B434-E942-A138-EA1A43B1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971" y="4653072"/>
            <a:ext cx="1828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1952586" cy="563488"/>
              </a:xfrm>
              <a:prstGeom prst="rect">
                <a:avLst/>
              </a:prstGeom>
              <a:blipFill>
                <a:blip r:embed="rId3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739322" cy="522707"/>
              </a:xfrm>
              <a:prstGeom prst="rect">
                <a:avLst/>
              </a:prstGeom>
              <a:blipFill>
                <a:blip r:embed="rId4"/>
                <a:stretch>
                  <a:fillRect l="-28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34001" cy="522707"/>
              </a:xfrm>
              <a:prstGeom prst="rect">
                <a:avLst/>
              </a:prstGeom>
              <a:blipFill>
                <a:blip r:embed="rId5"/>
                <a:stretch>
                  <a:fillRect l="-2174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47EC6E7-CCE7-9D4A-9A75-7F2215886048}"/>
              </a:ext>
            </a:extLst>
          </p:cNvPr>
          <p:cNvSpPr/>
          <p:nvPr/>
        </p:nvSpPr>
        <p:spPr>
          <a:xfrm>
            <a:off x="753774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E2AA5A-7035-C24D-8121-B9A1F9C4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One-D MMS Example; Edge-based Assemble of Diffusion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3C7C3D-1490-5F48-A494-4C800D7AB827}"/>
              </a:ext>
            </a:extLst>
          </p:cNvPr>
          <p:cNvGrpSpPr/>
          <p:nvPr/>
        </p:nvGrpSpPr>
        <p:grpSpPr>
          <a:xfrm>
            <a:off x="347072" y="1917899"/>
            <a:ext cx="8209000" cy="664551"/>
            <a:chOff x="347072" y="2306205"/>
            <a:chExt cx="8209000" cy="6645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582D8A-AEF0-0744-A4B0-B7728CB07D97}"/>
                </a:ext>
              </a:extLst>
            </p:cNvPr>
            <p:cNvCxnSpPr/>
            <p:nvPr/>
          </p:nvCxnSpPr>
          <p:spPr>
            <a:xfrm>
              <a:off x="75377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8C350-5E3E-8F4A-8EFD-7171D1931B0F}"/>
                </a:ext>
              </a:extLst>
            </p:cNvPr>
            <p:cNvSpPr/>
            <p:nvPr/>
          </p:nvSpPr>
          <p:spPr>
            <a:xfrm>
              <a:off x="615987" y="269309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2F64C-54AB-0E49-8F03-3DF961244A80}"/>
                </a:ext>
              </a:extLst>
            </p:cNvPr>
            <p:cNvSpPr txBox="1"/>
            <p:nvPr/>
          </p:nvSpPr>
          <p:spPr>
            <a:xfrm>
              <a:off x="1799359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C82601-217C-7F4C-858F-1C6A8DE927D2}"/>
                </a:ext>
              </a:extLst>
            </p:cNvPr>
            <p:cNvSpPr/>
            <p:nvPr/>
          </p:nvSpPr>
          <p:spPr>
            <a:xfrm>
              <a:off x="3160853" y="2720236"/>
              <a:ext cx="225469" cy="22546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E08B4-513F-B24B-AF3D-7752D727EAD3}"/>
                </a:ext>
              </a:extLst>
            </p:cNvPr>
            <p:cNvCxnSpPr/>
            <p:nvPr/>
          </p:nvCxnSpPr>
          <p:spPr>
            <a:xfrm>
              <a:off x="3286114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F67BC-524C-9243-9544-D852BAC36E5E}"/>
                </a:ext>
              </a:extLst>
            </p:cNvPr>
            <p:cNvSpPr txBox="1"/>
            <p:nvPr/>
          </p:nvSpPr>
          <p:spPr>
            <a:xfrm>
              <a:off x="4356751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1F0A3-CC67-B845-A2D9-D9C16530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858" y="2704404"/>
              <a:ext cx="241300" cy="24130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FF1C2-1A84-2442-915A-FB9A6D3506C3}"/>
                </a:ext>
              </a:extLst>
            </p:cNvPr>
            <p:cNvCxnSpPr/>
            <p:nvPr/>
          </p:nvCxnSpPr>
          <p:spPr>
            <a:xfrm>
              <a:off x="5888028" y="2801840"/>
              <a:ext cx="25427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C151F7-B681-3F4E-A1B9-B399F96E3674}"/>
                </a:ext>
              </a:extLst>
            </p:cNvPr>
            <p:cNvSpPr txBox="1"/>
            <p:nvPr/>
          </p:nvSpPr>
          <p:spPr>
            <a:xfrm>
              <a:off x="6958665" y="26014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09B8915-1736-434B-B675-F6B7202D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772" y="2704404"/>
              <a:ext cx="241300" cy="241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DA9566-6A12-7945-87D5-2D5F75044B7B}"/>
                </a:ext>
              </a:extLst>
            </p:cNvPr>
            <p:cNvSpPr txBox="1"/>
            <p:nvPr/>
          </p:nvSpPr>
          <p:spPr>
            <a:xfrm>
              <a:off x="347072" y="23062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4ED3E-7C3D-6C42-AC7F-FFAC41A37D4C}"/>
                </a:ext>
              </a:extLst>
            </p:cNvPr>
            <p:cNvSpPr txBox="1"/>
            <p:nvPr/>
          </p:nvSpPr>
          <p:spPr>
            <a:xfrm>
              <a:off x="3118981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B55589-1274-534F-8FF5-45F816DCE2F8}"/>
                </a:ext>
              </a:extLst>
            </p:cNvPr>
            <p:cNvSpPr txBox="1"/>
            <p:nvPr/>
          </p:nvSpPr>
          <p:spPr>
            <a:xfrm>
              <a:off x="5676778" y="2306205"/>
              <a:ext cx="489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FB019-07F3-FE47-A51D-13FF3696AFB8}"/>
                </a:ext>
              </a:extLst>
            </p:cNvPr>
            <p:cNvSpPr txBox="1"/>
            <p:nvPr/>
          </p:nvSpPr>
          <p:spPr>
            <a:xfrm>
              <a:off x="8240812" y="23062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E4ED5D-336D-3749-A6FE-FC481E1E57D4}"/>
              </a:ext>
            </a:extLst>
          </p:cNvPr>
          <p:cNvSpPr txBox="1"/>
          <p:nvPr/>
        </p:nvSpPr>
        <p:spPr>
          <a:xfrm>
            <a:off x="4061540" y="178992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DE87F-F664-264F-B9D1-83E252EC2657}"/>
              </a:ext>
            </a:extLst>
          </p:cNvPr>
          <p:cNvSpPr txBox="1"/>
          <p:nvPr/>
        </p:nvSpPr>
        <p:spPr>
          <a:xfrm>
            <a:off x="615987" y="3040767"/>
            <a:ext cx="821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Recall, simplified equation with RHS from source term already provided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elements with a simple left-hand side rule: += L and -=R</a:t>
            </a:r>
          </a:p>
          <a:p>
            <a:r>
              <a:rPr lang="en-US" dirty="0"/>
              <a:t>	(note implicit conservation statement)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8132D-5471-9146-8FCC-806FE710BF17}"/>
              </a:ext>
            </a:extLst>
          </p:cNvPr>
          <p:cNvCxnSpPr/>
          <p:nvPr/>
        </p:nvCxnSpPr>
        <p:spPr>
          <a:xfrm>
            <a:off x="775072" y="5503692"/>
            <a:ext cx="254278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98BC217-E849-2F4C-A0FE-560888F8C1A3}"/>
              </a:ext>
            </a:extLst>
          </p:cNvPr>
          <p:cNvSpPr/>
          <p:nvPr/>
        </p:nvSpPr>
        <p:spPr>
          <a:xfrm>
            <a:off x="637285" y="539494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624B3-B1FF-5246-8970-3D5B59912695}"/>
              </a:ext>
            </a:extLst>
          </p:cNvPr>
          <p:cNvSpPr txBox="1"/>
          <p:nvPr/>
        </p:nvSpPr>
        <p:spPr>
          <a:xfrm>
            <a:off x="1820657" y="53032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44396D-4BAF-A648-BE29-FBFFC68923F6}"/>
              </a:ext>
            </a:extLst>
          </p:cNvPr>
          <p:cNvSpPr/>
          <p:nvPr/>
        </p:nvSpPr>
        <p:spPr>
          <a:xfrm>
            <a:off x="3182151" y="5422088"/>
            <a:ext cx="225469" cy="225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BAE21-188A-D044-AAEA-B26697D2E54F}"/>
              </a:ext>
            </a:extLst>
          </p:cNvPr>
          <p:cNvSpPr txBox="1"/>
          <p:nvPr/>
        </p:nvSpPr>
        <p:spPr>
          <a:xfrm>
            <a:off x="368370" y="50080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33A1D-ECBA-E546-993B-33CFAE33DF79}"/>
              </a:ext>
            </a:extLst>
          </p:cNvPr>
          <p:cNvSpPr txBox="1"/>
          <p:nvPr/>
        </p:nvSpPr>
        <p:spPr>
          <a:xfrm>
            <a:off x="3140279" y="50080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963FB-0413-EA4A-99BE-CA19345A79D8}"/>
              </a:ext>
            </a:extLst>
          </p:cNvPr>
          <p:cNvSpPr txBox="1"/>
          <p:nvPr/>
        </p:nvSpPr>
        <p:spPr>
          <a:xfrm>
            <a:off x="7265096" y="54989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A9AAAFC-5323-CC4E-BE7D-1860D09B6A94}"/>
              </a:ext>
            </a:extLst>
          </p:cNvPr>
          <p:cNvSpPr txBox="1">
            <a:spLocks/>
          </p:cNvSpPr>
          <p:nvPr/>
        </p:nvSpPr>
        <p:spPr>
          <a:xfrm>
            <a:off x="615987" y="1441701"/>
            <a:ext cx="7543800" cy="7674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buFont typeface="Arial" panose="020B0604020202020204" pitchFamily="34" charset="0"/>
              <a:buChar char="•"/>
            </a:pPr>
            <a:r>
              <a:rPr lang="en-US"/>
              <a:t>We will use a linear basis and solve this system over a small patch of linear bar elements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/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𝑠𝑐𝑠𝐼𝑃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C0B9D-85E3-784F-BC84-433A6146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5743194"/>
                <a:ext cx="2015616" cy="563488"/>
              </a:xfrm>
              <a:prstGeom prst="rect">
                <a:avLst/>
              </a:prstGeom>
              <a:blipFill>
                <a:blip r:embed="rId3"/>
                <a:stretch>
                  <a:fillRect l="-62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/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3B3187-3FF7-A04D-8362-479F6B2A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33" y="5308431"/>
                <a:ext cx="1802353" cy="522707"/>
              </a:xfrm>
              <a:prstGeom prst="rect">
                <a:avLst/>
              </a:prstGeom>
              <a:blipFill>
                <a:blip r:embed="rId4"/>
                <a:stretch>
                  <a:fillRect l="-699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/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𝑙h𝑠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8260B3-1C9E-2D4A-9E1E-B2D4608D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8" y="6067477"/>
                <a:ext cx="1797030" cy="522707"/>
              </a:xfrm>
              <a:prstGeom prst="rect">
                <a:avLst/>
              </a:prstGeom>
              <a:blipFill>
                <a:blip r:embed="rId5"/>
                <a:stretch>
                  <a:fillRect l="-699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E74A92-EE49-F247-A0A1-A37461F2C479}"/>
              </a:ext>
            </a:extLst>
          </p:cNvPr>
          <p:cNvSpPr/>
          <p:nvPr/>
        </p:nvSpPr>
        <p:spPr>
          <a:xfrm>
            <a:off x="3290146" y="2209193"/>
            <a:ext cx="2532340" cy="373257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/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𝑐𝑠𝐼𝑃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𝑠𝑐𝑠𝐼𝑃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𝑠𝑐𝑣𝐼𝑃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𝑚𝑚𝑠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5620C7-245E-1C4C-A132-783A9EC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243" y="3552783"/>
                <a:ext cx="2895344" cy="672172"/>
              </a:xfrm>
              <a:prstGeom prst="rect">
                <a:avLst/>
              </a:prstGeom>
              <a:blipFill>
                <a:blip r:embed="rId6"/>
                <a:stretch>
                  <a:fillRect l="-26201" t="-144444" r="-43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3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5198</TotalTime>
  <Words>2504</Words>
  <Application>Microsoft Macintosh PowerPoint</Application>
  <PresentationFormat>On-screen Show (4:3)</PresentationFormat>
  <Paragraphs>436</Paragraphs>
  <Slides>29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Stanford ME469: Nalu Suggested Homework #1 Discussion</vt:lpstr>
      <vt:lpstr>Homework #1 Discussion: Outline</vt:lpstr>
      <vt:lpstr>Answer for Homework #1, Task 1 of 3</vt:lpstr>
      <vt:lpstr>Answer for Homework #1, Task 2 of 3</vt:lpstr>
      <vt:lpstr>Answer for Homework #1 Task 3:  Specified Pressure Drop Laminar Pipe Flow:</vt:lpstr>
      <vt:lpstr>Simple One-D MMS Example; General Form</vt:lpstr>
      <vt:lpstr>Simple One-D MMS Example; Nodal Assemble of Source Term</vt:lpstr>
      <vt:lpstr>Simple One-D MMS Example; Edge-based Assemble of Diffusion</vt:lpstr>
      <vt:lpstr>Simple One-D MMS Example; Edge-based Assemble of Diffusion</vt:lpstr>
      <vt:lpstr>Simple One-D MMS Example; Edge-based Assemble of Diffusion</vt:lpstr>
      <vt:lpstr>Simple One-D MMS Example;  Collect all of the lhs entries</vt:lpstr>
      <vt:lpstr>Simple One-D MMS Example; General Form (New MMS)</vt:lpstr>
      <vt:lpstr>Simple One-D MMS Example; General Form (New MMS)</vt:lpstr>
      <vt:lpstr>Simple One-D MMS Example; Quadratic CVFEM Assembly</vt:lpstr>
      <vt:lpstr>Example of a Quadratic Basis Function</vt:lpstr>
      <vt:lpstr>Answer for Homework #1 Task 3: Specified Pressure Drop Laminar Pipe Flow:</vt:lpstr>
      <vt:lpstr>Pipe Flow Derivation</vt:lpstr>
      <vt:lpstr>Convince Yourself! Removal of Geometric Error Induced by the Pipe</vt:lpstr>
      <vt:lpstr>Homework #1 Discussion: Conclusions</vt:lpstr>
      <vt:lpstr>Homework #1 Discussion: A note on Art…</vt:lpstr>
      <vt:lpstr>Homework #1 Discussion: A note on Art…</vt:lpstr>
      <vt:lpstr>Element Integration: Physical Space</vt:lpstr>
      <vt:lpstr>Simple One-D MMS Example; General Form</vt:lpstr>
      <vt:lpstr>Simple One-D MMS Example; Nodal Assemble of Source Term</vt:lpstr>
      <vt:lpstr>Simple One-D MMS Example; Edge-based assemble of convection</vt:lpstr>
      <vt:lpstr>Simple One-D MMS Example; Edge-based assemble of convection</vt:lpstr>
      <vt:lpstr>Simple One-D MMS Example; Linear CVFEM Assembly</vt:lpstr>
      <vt:lpstr>Simple One-D MMS Example;  Collect all of the lhs entries</vt:lpstr>
      <vt:lpstr>Simple One-D MMS Example; General Form (new source)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218</cp:revision>
  <cp:lastPrinted>2018-04-25T01:24:59Z</cp:lastPrinted>
  <dcterms:created xsi:type="dcterms:W3CDTF">2017-10-14T01:15:26Z</dcterms:created>
  <dcterms:modified xsi:type="dcterms:W3CDTF">2021-04-29T17:25:22Z</dcterms:modified>
</cp:coreProperties>
</file>